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304" r:id="rId3"/>
    <p:sldId id="305" r:id="rId4"/>
    <p:sldId id="258" r:id="rId5"/>
    <p:sldId id="306" r:id="rId6"/>
    <p:sldId id="261" r:id="rId7"/>
    <p:sldId id="259" r:id="rId8"/>
    <p:sldId id="260" r:id="rId9"/>
    <p:sldId id="262" r:id="rId10"/>
    <p:sldId id="300" r:id="rId11"/>
    <p:sldId id="263" r:id="rId12"/>
    <p:sldId id="265" r:id="rId13"/>
    <p:sldId id="266" r:id="rId14"/>
    <p:sldId id="309" r:id="rId15"/>
    <p:sldId id="267" r:id="rId16"/>
    <p:sldId id="301" r:id="rId17"/>
    <p:sldId id="268" r:id="rId18"/>
    <p:sldId id="307" r:id="rId19"/>
    <p:sldId id="310" r:id="rId20"/>
    <p:sldId id="269" r:id="rId21"/>
    <p:sldId id="270" r:id="rId22"/>
    <p:sldId id="311" r:id="rId23"/>
    <p:sldId id="312" r:id="rId24"/>
    <p:sldId id="271" r:id="rId25"/>
    <p:sldId id="272" r:id="rId26"/>
    <p:sldId id="273" r:id="rId27"/>
    <p:sldId id="274" r:id="rId28"/>
    <p:sldId id="275" r:id="rId29"/>
    <p:sldId id="276" r:id="rId30"/>
    <p:sldId id="277" r:id="rId31"/>
    <p:sldId id="278" r:id="rId32"/>
    <p:sldId id="279" r:id="rId33"/>
    <p:sldId id="280" r:id="rId34"/>
    <p:sldId id="282" r:id="rId35"/>
    <p:sldId id="287" r:id="rId36"/>
    <p:sldId id="288" r:id="rId37"/>
    <p:sldId id="313" r:id="rId38"/>
    <p:sldId id="314" r:id="rId39"/>
    <p:sldId id="290" r:id="rId40"/>
    <p:sldId id="293" r:id="rId41"/>
    <p:sldId id="295" r:id="rId42"/>
    <p:sldId id="294" r:id="rId43"/>
    <p:sldId id="298" r:id="rId44"/>
    <p:sldId id="299" r:id="rId45"/>
    <p:sldId id="303" r:id="rId46"/>
  </p:sldIdLst>
  <p:sldSz cx="9144000" cy="6858000" type="screen4x3"/>
  <p:notesSz cx="6989763" cy="9275763"/>
  <p:custDataLst>
    <p:tags r:id="rId4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0" autoAdjust="0"/>
    <p:restoredTop sz="76686" autoAdjust="0"/>
  </p:normalViewPr>
  <p:slideViewPr>
    <p:cSldViewPr>
      <p:cViewPr varScale="1">
        <p:scale>
          <a:sx n="82" d="100"/>
          <a:sy n="82" d="100"/>
        </p:scale>
        <p:origin x="24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t" anchorCtr="0" compatLnSpc="1">
            <a:prstTxWarp prst="textNoShape">
              <a:avLst/>
            </a:prstTxWarp>
          </a:bodyPr>
          <a:lstStyle>
            <a:lvl1pPr defTabSz="928688">
              <a:defRPr sz="1200"/>
            </a:lvl1pPr>
          </a:lstStyle>
          <a:p>
            <a:endParaRPr lang="en-US" altLang="en-US"/>
          </a:p>
        </p:txBody>
      </p:sp>
      <p:sp>
        <p:nvSpPr>
          <p:cNvPr id="23555" name="Rectangle 3"/>
          <p:cNvSpPr>
            <a:spLocks noGrp="1" noChangeArrowheads="1"/>
          </p:cNvSpPr>
          <p:nvPr>
            <p:ph type="dt" sz="quarter" idx="1"/>
          </p:nvPr>
        </p:nvSpPr>
        <p:spPr bwMode="auto">
          <a:xfrm>
            <a:off x="3960813"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t" anchorCtr="0" compatLnSpc="1">
            <a:prstTxWarp prst="textNoShape">
              <a:avLst/>
            </a:prstTxWarp>
          </a:bodyPr>
          <a:lstStyle>
            <a:lvl1pPr algn="r" defTabSz="928688">
              <a:defRPr sz="1200"/>
            </a:lvl1pPr>
          </a:lstStyle>
          <a:p>
            <a:endParaRPr lang="en-US" altLang="en-US"/>
          </a:p>
        </p:txBody>
      </p:sp>
      <p:sp>
        <p:nvSpPr>
          <p:cNvPr id="23556" name="Rectangle 4"/>
          <p:cNvSpPr>
            <a:spLocks noGrp="1" noChangeArrowheads="1"/>
          </p:cNvSpPr>
          <p:nvPr>
            <p:ph type="ftr" sz="quarter" idx="2"/>
          </p:nvPr>
        </p:nvSpPr>
        <p:spPr bwMode="auto">
          <a:xfrm>
            <a:off x="0" y="881221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b" anchorCtr="0" compatLnSpc="1">
            <a:prstTxWarp prst="textNoShape">
              <a:avLst/>
            </a:prstTxWarp>
          </a:bodyPr>
          <a:lstStyle>
            <a:lvl1pPr defTabSz="928688">
              <a:defRPr sz="1200"/>
            </a:lvl1pPr>
          </a:lstStyle>
          <a:p>
            <a:endParaRPr lang="en-US" altLang="en-US"/>
          </a:p>
        </p:txBody>
      </p:sp>
      <p:sp>
        <p:nvSpPr>
          <p:cNvPr id="23557" name="Rectangle 5"/>
          <p:cNvSpPr>
            <a:spLocks noGrp="1" noChangeArrowheads="1"/>
          </p:cNvSpPr>
          <p:nvPr>
            <p:ph type="sldNum" sz="quarter" idx="3"/>
          </p:nvPr>
        </p:nvSpPr>
        <p:spPr bwMode="auto">
          <a:xfrm>
            <a:off x="3960813" y="881221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b" anchorCtr="0" compatLnSpc="1">
            <a:prstTxWarp prst="textNoShape">
              <a:avLst/>
            </a:prstTxWarp>
          </a:bodyPr>
          <a:lstStyle>
            <a:lvl1pPr algn="r" defTabSz="928688">
              <a:defRPr sz="1200"/>
            </a:lvl1pPr>
          </a:lstStyle>
          <a:p>
            <a:fld id="{3871012E-6FA2-46A6-9042-F72A4E95A20A}" type="slidenum">
              <a:rPr lang="en-US" altLang="en-US"/>
              <a:pPr/>
              <a:t>‹#›</a:t>
            </a:fld>
            <a:endParaRPr lang="en-US" altLang="en-US"/>
          </a:p>
        </p:txBody>
      </p:sp>
    </p:spTree>
    <p:extLst>
      <p:ext uri="{BB962C8B-B14F-4D97-AF65-F5344CB8AC3E}">
        <p14:creationId xmlns:p14="http://schemas.microsoft.com/office/powerpoint/2010/main" val="229858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t" anchorCtr="0" compatLnSpc="1">
            <a:prstTxWarp prst="textNoShape">
              <a:avLst/>
            </a:prstTxWarp>
          </a:bodyPr>
          <a:lstStyle>
            <a:lvl1pPr defTabSz="928688">
              <a:defRPr sz="1200"/>
            </a:lvl1pPr>
          </a:lstStyle>
          <a:p>
            <a:endParaRPr lang="en-US" altLang="en-US"/>
          </a:p>
        </p:txBody>
      </p:sp>
      <p:sp>
        <p:nvSpPr>
          <p:cNvPr id="12291" name="Rectangle 3"/>
          <p:cNvSpPr>
            <a:spLocks noGrp="1" noChangeArrowheads="1"/>
          </p:cNvSpPr>
          <p:nvPr>
            <p:ph type="dt" idx="1"/>
          </p:nvPr>
        </p:nvSpPr>
        <p:spPr bwMode="auto">
          <a:xfrm>
            <a:off x="3960813"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t" anchorCtr="0" compatLnSpc="1">
            <a:prstTxWarp prst="textNoShape">
              <a:avLst/>
            </a:prstTxWarp>
          </a:bodyPr>
          <a:lstStyle>
            <a:lvl1pPr algn="r" defTabSz="928688">
              <a:defRPr sz="1200"/>
            </a:lvl1pPr>
          </a:lstStyle>
          <a:p>
            <a:endParaRPr lang="en-US" altLang="en-US"/>
          </a:p>
        </p:txBody>
      </p:sp>
      <p:sp>
        <p:nvSpPr>
          <p:cNvPr id="12292" name="Rectangle 4"/>
          <p:cNvSpPr>
            <a:spLocks noGrp="1" noRot="1" noChangeAspect="1" noChangeArrowheads="1" noTextEdit="1"/>
          </p:cNvSpPr>
          <p:nvPr>
            <p:ph type="sldImg" idx="2"/>
          </p:nvPr>
        </p:nvSpPr>
        <p:spPr bwMode="auto">
          <a:xfrm>
            <a:off x="1176338" y="695325"/>
            <a:ext cx="4637087" cy="34782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31863" y="4405313"/>
            <a:ext cx="5126037"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4" name="Rectangle 6"/>
          <p:cNvSpPr>
            <a:spLocks noGrp="1" noChangeArrowheads="1"/>
          </p:cNvSpPr>
          <p:nvPr>
            <p:ph type="ftr" sz="quarter" idx="4"/>
          </p:nvPr>
        </p:nvSpPr>
        <p:spPr bwMode="auto">
          <a:xfrm>
            <a:off x="0" y="881221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b" anchorCtr="0" compatLnSpc="1">
            <a:prstTxWarp prst="textNoShape">
              <a:avLst/>
            </a:prstTxWarp>
          </a:bodyPr>
          <a:lstStyle>
            <a:lvl1pPr defTabSz="928688">
              <a:defRPr sz="1200"/>
            </a:lvl1pPr>
          </a:lstStyle>
          <a:p>
            <a:endParaRPr lang="en-US" altLang="en-US"/>
          </a:p>
        </p:txBody>
      </p:sp>
      <p:sp>
        <p:nvSpPr>
          <p:cNvPr id="12295" name="Rectangle 7"/>
          <p:cNvSpPr>
            <a:spLocks noGrp="1" noChangeArrowheads="1"/>
          </p:cNvSpPr>
          <p:nvPr>
            <p:ph type="sldNum" sz="quarter" idx="5"/>
          </p:nvPr>
        </p:nvSpPr>
        <p:spPr bwMode="auto">
          <a:xfrm>
            <a:off x="3960813" y="8812213"/>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0" tIns="46470" rIns="92940" bIns="46470" numCol="1" anchor="b" anchorCtr="0" compatLnSpc="1">
            <a:prstTxWarp prst="textNoShape">
              <a:avLst/>
            </a:prstTxWarp>
          </a:bodyPr>
          <a:lstStyle>
            <a:lvl1pPr algn="r" defTabSz="928688">
              <a:defRPr sz="1200"/>
            </a:lvl1pPr>
          </a:lstStyle>
          <a:p>
            <a:fld id="{9A2F3630-BB79-46AC-B876-14C08B302057}" type="slidenum">
              <a:rPr lang="en-US" altLang="en-US"/>
              <a:pPr/>
              <a:t>‹#›</a:t>
            </a:fld>
            <a:endParaRPr lang="en-US" altLang="en-US"/>
          </a:p>
        </p:txBody>
      </p:sp>
    </p:spTree>
    <p:extLst>
      <p:ext uri="{BB962C8B-B14F-4D97-AF65-F5344CB8AC3E}">
        <p14:creationId xmlns:p14="http://schemas.microsoft.com/office/powerpoint/2010/main" val="26195324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09A1-4A64-42B9-8094-974CFB74807B}" type="slidenum">
              <a:rPr lang="en-US" altLang="en-US"/>
              <a:pPr/>
              <a:t>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mtClean="0"/>
              <a:t>Physical Inventory Training </a:t>
            </a:r>
            <a:endParaRPr lang="en-US" altLang="en-US" dirty="0" smtClean="0"/>
          </a:p>
        </p:txBody>
      </p:sp>
    </p:spTree>
    <p:extLst>
      <p:ext uri="{BB962C8B-B14F-4D97-AF65-F5344CB8AC3E}">
        <p14:creationId xmlns:p14="http://schemas.microsoft.com/office/powerpoint/2010/main" val="346635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800" smtClean="0"/>
              <a:t>Print and manage the Contents by Location Report for your 1’s.</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10</a:t>
            </a:fld>
            <a:endParaRPr lang="en-US" altLang="en-US"/>
          </a:p>
        </p:txBody>
      </p:sp>
    </p:spTree>
    <p:extLst>
      <p:ext uri="{BB962C8B-B14F-4D97-AF65-F5344CB8AC3E}">
        <p14:creationId xmlns:p14="http://schemas.microsoft.com/office/powerpoint/2010/main" val="83673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smtClean="0"/>
              <a:t>All excess needs to be separated in to 2 areas.</a:t>
            </a:r>
          </a:p>
          <a:p>
            <a:pPr>
              <a:lnSpc>
                <a:spcPct val="90000"/>
              </a:lnSpc>
            </a:pPr>
            <a:endParaRPr lang="en-US" altLang="en-US" sz="1200" smtClean="0"/>
          </a:p>
          <a:p>
            <a:pPr>
              <a:lnSpc>
                <a:spcPct val="90000"/>
              </a:lnSpc>
            </a:pPr>
            <a:r>
              <a:rPr lang="en-US" altLang="en-US" sz="1200" smtClean="0"/>
              <a:t>The first area is non-stock.</a:t>
            </a:r>
          </a:p>
          <a:p>
            <a:pPr>
              <a:lnSpc>
                <a:spcPct val="90000"/>
              </a:lnSpc>
            </a:pPr>
            <a:endParaRPr lang="en-US" altLang="en-US" sz="1200" smtClean="0"/>
          </a:p>
          <a:p>
            <a:pPr>
              <a:lnSpc>
                <a:spcPct val="90000"/>
              </a:lnSpc>
            </a:pPr>
            <a:r>
              <a:rPr lang="en-US" altLang="en-US" sz="1200" smtClean="0"/>
              <a:t>The second area is stocking items.</a:t>
            </a:r>
          </a:p>
          <a:p>
            <a:pPr>
              <a:lnSpc>
                <a:spcPct val="90000"/>
              </a:lnSpc>
            </a:pPr>
            <a:endParaRPr lang="en-US" altLang="en-US" sz="1200" smtClean="0"/>
          </a:p>
          <a:p>
            <a:pPr>
              <a:lnSpc>
                <a:spcPct val="90000"/>
              </a:lnSpc>
            </a:pPr>
            <a:r>
              <a:rPr lang="en-US" altLang="en-US" sz="1200" smtClean="0"/>
              <a:t>All non-stock should be in your 1’s and counted on a count sheet.</a:t>
            </a:r>
          </a:p>
          <a:p>
            <a:pPr>
              <a:lnSpc>
                <a:spcPct val="90000"/>
              </a:lnSpc>
            </a:pPr>
            <a:endParaRPr lang="en-US" altLang="en-US" sz="1200" smtClean="0"/>
          </a:p>
          <a:p>
            <a:pPr>
              <a:lnSpc>
                <a:spcPct val="90000"/>
              </a:lnSpc>
            </a:pPr>
            <a:r>
              <a:rPr lang="en-US" altLang="en-US" sz="1200" smtClean="0"/>
              <a:t>All stocking items will be counted on an inventory count tag and with product in the aisle.</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11</a:t>
            </a:fld>
            <a:endParaRPr lang="en-US" altLang="en-US"/>
          </a:p>
        </p:txBody>
      </p:sp>
    </p:spTree>
    <p:extLst>
      <p:ext uri="{BB962C8B-B14F-4D97-AF65-F5344CB8AC3E}">
        <p14:creationId xmlns:p14="http://schemas.microsoft.com/office/powerpoint/2010/main" val="112042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smtClean="0"/>
              <a:t>Employees should be looking for product in the wrong bin.</a:t>
            </a:r>
          </a:p>
          <a:p>
            <a:pPr>
              <a:lnSpc>
                <a:spcPct val="90000"/>
              </a:lnSpc>
            </a:pPr>
            <a:endParaRPr lang="en-US" altLang="en-US" sz="1200" smtClean="0"/>
          </a:p>
          <a:p>
            <a:pPr>
              <a:lnSpc>
                <a:spcPct val="90000"/>
              </a:lnSpc>
            </a:pPr>
            <a:r>
              <a:rPr lang="en-US" altLang="en-US" sz="1200" smtClean="0"/>
              <a:t>Tape up open packages. Fill sample bins.</a:t>
            </a:r>
          </a:p>
          <a:p>
            <a:pPr>
              <a:lnSpc>
                <a:spcPct val="90000"/>
              </a:lnSpc>
            </a:pPr>
            <a:endParaRPr lang="en-US" altLang="en-US" sz="1200" smtClean="0"/>
          </a:p>
          <a:p>
            <a:pPr>
              <a:lnSpc>
                <a:spcPct val="90000"/>
              </a:lnSpc>
            </a:pPr>
            <a:r>
              <a:rPr lang="en-US" altLang="en-US" sz="1200" smtClean="0"/>
              <a:t>Adjusting any samples out of inventory.</a:t>
            </a:r>
          </a:p>
          <a:p>
            <a:pPr>
              <a:lnSpc>
                <a:spcPct val="90000"/>
              </a:lnSpc>
            </a:pPr>
            <a:endParaRPr lang="en-US" altLang="en-US" sz="1200" smtClean="0"/>
          </a:p>
          <a:p>
            <a:pPr>
              <a:lnSpc>
                <a:spcPct val="90000"/>
              </a:lnSpc>
            </a:pPr>
            <a:r>
              <a:rPr lang="en-US" altLang="en-US" sz="1200" smtClean="0"/>
              <a:t>Writing off damaged stock and usage items.</a:t>
            </a:r>
          </a:p>
          <a:p>
            <a:pPr>
              <a:lnSpc>
                <a:spcPct val="90000"/>
              </a:lnSpc>
            </a:pPr>
            <a:endParaRPr lang="en-US" altLang="en-US" sz="1200" smtClean="0"/>
          </a:p>
          <a:p>
            <a:pPr>
              <a:lnSpc>
                <a:spcPct val="90000"/>
              </a:lnSpc>
            </a:pPr>
            <a:r>
              <a:rPr lang="en-US" altLang="en-US" sz="1200" smtClean="0"/>
              <a:t>Make sure you have a back up toner cartridge for your printer.</a:t>
            </a:r>
            <a:endParaRPr lang="en-US" altLang="en-US" sz="12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12</a:t>
            </a:fld>
            <a:endParaRPr lang="en-US" altLang="en-US"/>
          </a:p>
        </p:txBody>
      </p:sp>
    </p:spTree>
    <p:extLst>
      <p:ext uri="{BB962C8B-B14F-4D97-AF65-F5344CB8AC3E}">
        <p14:creationId xmlns:p14="http://schemas.microsoft.com/office/powerpoint/2010/main" val="184349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Preparation-Day Before Inventory</a:t>
            </a:r>
          </a:p>
          <a:p>
            <a:endParaRPr lang="en-US" altLang="en-US" smtClean="0"/>
          </a:p>
          <a:p>
            <a:r>
              <a:rPr lang="en-US" altLang="en-US" smtClean="0"/>
              <a:t>Make sure all supplies are ready:</a:t>
            </a:r>
          </a:p>
          <a:p>
            <a:r>
              <a:rPr lang="en-US" altLang="en-US" smtClean="0"/>
              <a:t>Pencils</a:t>
            </a:r>
          </a:p>
          <a:p>
            <a:r>
              <a:rPr lang="en-US" altLang="en-US" smtClean="0"/>
              <a:t>Toner</a:t>
            </a:r>
          </a:p>
          <a:p>
            <a:r>
              <a:rPr lang="en-US" altLang="en-US" smtClean="0"/>
              <a:t>inventory count tags </a:t>
            </a:r>
          </a:p>
          <a:p>
            <a:r>
              <a:rPr lang="en-US" altLang="en-US" smtClean="0"/>
              <a:t>clipboards </a:t>
            </a:r>
          </a:p>
          <a:p>
            <a:r>
              <a:rPr lang="en-US" altLang="en-US" smtClean="0"/>
              <a:t>Colored Post It tags</a:t>
            </a:r>
          </a:p>
          <a:p>
            <a:endParaRPr lang="en-US" altLang="en-US" sz="24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13</a:t>
            </a:fld>
            <a:endParaRPr lang="en-US" altLang="en-US"/>
          </a:p>
        </p:txBody>
      </p:sp>
    </p:spTree>
    <p:extLst>
      <p:ext uri="{BB962C8B-B14F-4D97-AF65-F5344CB8AC3E}">
        <p14:creationId xmlns:p14="http://schemas.microsoft.com/office/powerpoint/2010/main" val="318905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solidFill>
                  <a:srgbClr val="000000"/>
                </a:solidFill>
                <a:sym typeface="Times New Roman" panose="02020603050405020304" pitchFamily="18" charset="0"/>
              </a:rPr>
              <a:t>Inventory Count Tag</a:t>
            </a:r>
          </a:p>
          <a:p>
            <a:r>
              <a:rPr lang="en-US" smtClean="0">
                <a:solidFill>
                  <a:srgbClr val="000000"/>
                </a:solidFill>
                <a:sym typeface="Times New Roman" panose="02020603050405020304" pitchFamily="18" charset="0"/>
              </a:rPr>
              <a:t>This is a 2 part form</a:t>
            </a:r>
          </a:p>
          <a:p>
            <a:r>
              <a:rPr lang="en-US" smtClean="0">
                <a:solidFill>
                  <a:srgbClr val="000000"/>
                </a:solidFill>
                <a:sym typeface="Times New Roman" panose="02020603050405020304" pitchFamily="18" charset="0"/>
              </a:rPr>
              <a:t>The top is Pink </a:t>
            </a:r>
          </a:p>
          <a:p>
            <a:r>
              <a:rPr lang="en-US" smtClean="0">
                <a:solidFill>
                  <a:srgbClr val="000000"/>
                </a:solidFill>
                <a:sym typeface="Times New Roman" panose="02020603050405020304" pitchFamily="18" charset="0"/>
              </a:rPr>
              <a:t>The bottom is Goldenrod</a:t>
            </a:r>
          </a:p>
          <a:p>
            <a:endParaRPr lang="en-US" smtClean="0">
              <a:solidFill>
                <a:srgbClr val="000000"/>
              </a:solidFill>
              <a:sym typeface="Times New Roman" panose="02020603050405020304" pitchFamily="18" charset="0"/>
            </a:endParaRPr>
          </a:p>
          <a:p>
            <a:r>
              <a:rPr lang="en-US" smtClean="0">
                <a:solidFill>
                  <a:srgbClr val="000000"/>
                </a:solidFill>
                <a:sym typeface="Times New Roman" panose="02020603050405020304" pitchFamily="18" charset="0"/>
              </a:rPr>
              <a:t>Because A+ allows only one bin location per item for store inventory management, the Inventory Count Tag is used to record counts for items from back stock, surplus, the dock area, will call and return areas into the primary A+ bin location for each item. </a:t>
            </a:r>
            <a:endParaRPr lang="en-US" dirty="0" smtClean="0">
              <a:solidFill>
                <a:srgbClr val="000000"/>
              </a:solidFill>
              <a:sym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14</a:t>
            </a:fld>
            <a:endParaRPr lang="en-US" altLang="en-US"/>
          </a:p>
        </p:txBody>
      </p:sp>
    </p:spTree>
    <p:extLst>
      <p:ext uri="{BB962C8B-B14F-4D97-AF65-F5344CB8AC3E}">
        <p14:creationId xmlns:p14="http://schemas.microsoft.com/office/powerpoint/2010/main" val="328390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All orders are to be placed in the usual manner.</a:t>
            </a:r>
          </a:p>
          <a:p>
            <a:endParaRPr lang="en-US" altLang="en-US" sz="1200" smtClean="0"/>
          </a:p>
          <a:p>
            <a:r>
              <a:rPr lang="en-US" altLang="en-US" sz="1200" smtClean="0"/>
              <a:t>The Distribution Centers will invoice all orders in status 3 (ship confirmed) with Monday’s date.</a:t>
            </a:r>
          </a:p>
          <a:p>
            <a:endParaRPr lang="en-US" altLang="en-US" sz="1200" smtClean="0"/>
          </a:p>
          <a:p>
            <a:r>
              <a:rPr lang="en-US" altLang="en-US" sz="1200" smtClean="0"/>
              <a:t>You must make sure all transfer orders are ship confirmed before you go home.</a:t>
            </a:r>
          </a:p>
          <a:p>
            <a:endParaRPr lang="en-US" altLang="en-US" sz="1200" smtClean="0"/>
          </a:p>
          <a:p>
            <a:r>
              <a:rPr lang="en-US" altLang="en-US" sz="1200" smtClean="0"/>
              <a:t>You must be up to date on all mill receiving for your location.</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15</a:t>
            </a:fld>
            <a:endParaRPr lang="en-US" altLang="en-US"/>
          </a:p>
        </p:txBody>
      </p:sp>
    </p:spTree>
    <p:extLst>
      <p:ext uri="{BB962C8B-B14F-4D97-AF65-F5344CB8AC3E}">
        <p14:creationId xmlns:p14="http://schemas.microsoft.com/office/powerpoint/2010/main" val="239399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solidFill>
                  <a:srgbClr val="000000"/>
                </a:solidFill>
                <a:sym typeface="Times New Roman" panose="02020603050405020304" pitchFamily="18" charset="0"/>
              </a:rPr>
              <a:t>Put away all old must have and will call orders after closing.</a:t>
            </a:r>
          </a:p>
          <a:p>
            <a:endParaRPr lang="en-US" altLang="en-US" smtClean="0">
              <a:solidFill>
                <a:srgbClr val="000000"/>
              </a:solidFill>
              <a:sym typeface="Times New Roman" panose="02020603050405020304" pitchFamily="18" charset="0"/>
            </a:endParaRPr>
          </a:p>
          <a:p>
            <a:r>
              <a:rPr lang="en-US" altLang="en-US" smtClean="0">
                <a:solidFill>
                  <a:srgbClr val="000000"/>
                </a:solidFill>
                <a:sym typeface="Times New Roman" panose="02020603050405020304" pitchFamily="18" charset="0"/>
              </a:rPr>
              <a:t>Anytime throughout the day begin pre-counting graphics,  retail and packaging with a contents by location report.</a:t>
            </a:r>
          </a:p>
          <a:p>
            <a:endParaRPr lang="en-US" altLang="en-US" smtClean="0">
              <a:solidFill>
                <a:srgbClr val="000000"/>
              </a:solidFill>
              <a:sym typeface="Times New Roman" panose="02020603050405020304" pitchFamily="18" charset="0"/>
            </a:endParaRPr>
          </a:p>
          <a:p>
            <a:r>
              <a:rPr lang="en-US" altLang="en-US" smtClean="0">
                <a:solidFill>
                  <a:srgbClr val="000000"/>
                </a:solidFill>
                <a:sym typeface="Times New Roman" panose="02020603050405020304" pitchFamily="18" charset="0"/>
              </a:rPr>
              <a:t>Alternatively, you may also run your count sheets and use the sections for areas that you will be precounting.</a:t>
            </a:r>
          </a:p>
          <a:p>
            <a:endParaRPr lang="en-US" altLang="en-US" smtClean="0">
              <a:solidFill>
                <a:srgbClr val="000000"/>
              </a:solidFill>
              <a:sym typeface="Times New Roman" panose="02020603050405020304" pitchFamily="18" charset="0"/>
            </a:endParaRPr>
          </a:p>
          <a:p>
            <a:r>
              <a:rPr lang="en-US" altLang="en-US" smtClean="0">
                <a:solidFill>
                  <a:srgbClr val="000000"/>
                </a:solidFill>
                <a:sym typeface="Times New Roman" panose="02020603050405020304" pitchFamily="18" charset="0"/>
              </a:rPr>
              <a:t>Pre-invetory count sheets must be canceled after the sheets are printed.</a:t>
            </a:r>
          </a:p>
          <a:p>
            <a:endParaRPr lang="en-US" dirty="0">
              <a:solidFill>
                <a:srgbClr val="000000"/>
              </a:solidFill>
              <a:sym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16</a:t>
            </a:fld>
            <a:endParaRPr lang="en-US" altLang="en-US"/>
          </a:p>
        </p:txBody>
      </p:sp>
    </p:spTree>
    <p:extLst>
      <p:ext uri="{BB962C8B-B14F-4D97-AF65-F5344CB8AC3E}">
        <p14:creationId xmlns:p14="http://schemas.microsoft.com/office/powerpoint/2010/main" val="412513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solidFill>
                  <a:srgbClr val="000000"/>
                </a:solidFill>
                <a:sym typeface="Times New Roman" panose="02020603050405020304" pitchFamily="18" charset="0"/>
              </a:rPr>
              <a:t>Pre-counting is a method of recording physical inventory counts for sections that are time consuming.</a:t>
            </a:r>
          </a:p>
          <a:p>
            <a:endParaRPr lang="en-US" altLang="en-US" sz="1200" dirty="0" smtClean="0">
              <a:solidFill>
                <a:srgbClr val="000000"/>
              </a:solidFill>
              <a:sym typeface="Times New Roman" panose="02020603050405020304" pitchFamily="18" charset="0"/>
            </a:endParaRPr>
          </a:p>
          <a:p>
            <a:r>
              <a:rPr lang="en-US" altLang="en-US" sz="1200" dirty="0" smtClean="0">
                <a:solidFill>
                  <a:srgbClr val="000000"/>
                </a:solidFill>
                <a:sym typeface="Times New Roman" panose="02020603050405020304" pitchFamily="18" charset="0"/>
              </a:rPr>
              <a:t>These counts are then transferred to count sheets for entry into A+ on the day of the physical count.</a:t>
            </a:r>
          </a:p>
          <a:p>
            <a:pPr>
              <a:lnSpc>
                <a:spcPct val="90000"/>
              </a:lnSpc>
            </a:pPr>
            <a:endParaRPr lang="en-US" altLang="en-US" sz="1200" dirty="0" smtClean="0"/>
          </a:p>
          <a:p>
            <a:pPr>
              <a:lnSpc>
                <a:spcPct val="90000"/>
              </a:lnSpc>
            </a:pPr>
            <a:r>
              <a:rPr lang="en-US" altLang="en-US" sz="1200" dirty="0" smtClean="0"/>
              <a:t>Pre-counting must be done using a pencil so that any changes to the count can be made easily.</a:t>
            </a:r>
          </a:p>
          <a:p>
            <a:pPr>
              <a:lnSpc>
                <a:spcPct val="90000"/>
              </a:lnSpc>
            </a:pPr>
            <a:endParaRPr lang="en-US" altLang="en-US" sz="1200" dirty="0" smtClean="0"/>
          </a:p>
          <a:p>
            <a:pPr>
              <a:lnSpc>
                <a:spcPct val="90000"/>
              </a:lnSpc>
            </a:pPr>
            <a:r>
              <a:rPr lang="en-US" altLang="en-US" sz="1200" dirty="0" smtClean="0"/>
              <a:t>Pre-counts may change due to an item being sold or a Must Have order.</a:t>
            </a:r>
          </a:p>
          <a:p>
            <a:endParaRPr lang="en-US" dirty="0">
              <a:solidFill>
                <a:srgbClr val="000000"/>
              </a:solidFill>
              <a:sym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17</a:t>
            </a:fld>
            <a:endParaRPr lang="en-US" altLang="en-US"/>
          </a:p>
        </p:txBody>
      </p:sp>
    </p:spTree>
    <p:extLst>
      <p:ext uri="{BB962C8B-B14F-4D97-AF65-F5344CB8AC3E}">
        <p14:creationId xmlns:p14="http://schemas.microsoft.com/office/powerpoint/2010/main" val="858174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300" dirty="0" smtClean="0"/>
              <a:t>To pre-count using the Contents by Location Report do the following:</a:t>
            </a:r>
          </a:p>
          <a:p>
            <a:pPr lvl="1"/>
            <a:endParaRPr lang="en-US" altLang="en-US" sz="1900" dirty="0" smtClean="0"/>
          </a:p>
          <a:p>
            <a:pPr lvl="1"/>
            <a:r>
              <a:rPr lang="en-US" altLang="en-US" sz="1900" dirty="0" smtClean="0"/>
              <a:t>Print Contents by Location Report for the bin range to pre-count.</a:t>
            </a:r>
          </a:p>
          <a:p>
            <a:pPr lvl="1"/>
            <a:endParaRPr lang="en-US" altLang="en-US" sz="1900" dirty="0" smtClean="0"/>
          </a:p>
          <a:p>
            <a:pPr lvl="1"/>
            <a:r>
              <a:rPr lang="en-US" altLang="en-US" sz="1900" dirty="0" smtClean="0"/>
              <a:t>If inventory is correct circle the quantity listed.</a:t>
            </a:r>
          </a:p>
          <a:p>
            <a:pPr lvl="1"/>
            <a:endParaRPr lang="en-US" altLang="en-US" sz="1900" dirty="0" smtClean="0"/>
          </a:p>
          <a:p>
            <a:pPr lvl="1"/>
            <a:r>
              <a:rPr lang="en-US" altLang="en-US" sz="1900" dirty="0" smtClean="0"/>
              <a:t>If not put a line through the quantity listed and record actual count. </a:t>
            </a:r>
          </a:p>
          <a:p>
            <a:pPr lvl="0"/>
            <a:endParaRPr lang="en-US" altLang="en-US" sz="19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800" dirty="0" smtClean="0"/>
              <a:t>Note: If an item comes in on the day of inventory that item must be added to the pre-count.</a:t>
            </a:r>
          </a:p>
          <a:p>
            <a:pPr lvl="0"/>
            <a:endParaRPr lang="en-US" altLang="en-US" sz="1900" dirty="0" smtClean="0"/>
          </a:p>
          <a:p>
            <a:pPr lvl="1"/>
            <a:endParaRPr lang="en-US" altLang="en-US" sz="1900" dirty="0" smtClean="0"/>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18</a:t>
            </a:fld>
            <a:endParaRPr lang="en-US" altLang="en-US"/>
          </a:p>
        </p:txBody>
      </p:sp>
    </p:spTree>
    <p:extLst>
      <p:ext uri="{BB962C8B-B14F-4D97-AF65-F5344CB8AC3E}">
        <p14:creationId xmlns:p14="http://schemas.microsoft.com/office/powerpoint/2010/main" val="412513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solidFill>
                  <a:srgbClr val="000000"/>
                </a:solidFill>
                <a:sym typeface="Times New Roman" panose="02020603050405020304" pitchFamily="18" charset="0"/>
              </a:rPr>
              <a:t>To Use Count Sheets to pre-count do the following:</a:t>
            </a:r>
          </a:p>
          <a:p>
            <a:endParaRPr lang="en-US" altLang="en-US" smtClean="0">
              <a:solidFill>
                <a:srgbClr val="000000"/>
              </a:solidFill>
              <a:sym typeface="Times New Roman" panose="02020603050405020304" pitchFamily="18" charset="0"/>
            </a:endParaRPr>
          </a:p>
          <a:p>
            <a:r>
              <a:rPr lang="en-US" altLang="en-US" smtClean="0">
                <a:solidFill>
                  <a:srgbClr val="000000"/>
                </a:solidFill>
                <a:sym typeface="Times New Roman" panose="02020603050405020304" pitchFamily="18" charset="0"/>
              </a:rPr>
              <a:t>Unlike the contents by location report, Count sheets do not show current inventory.</a:t>
            </a:r>
          </a:p>
          <a:p>
            <a:endParaRPr lang="en-US" altLang="en-US" smtClean="0">
              <a:solidFill>
                <a:srgbClr val="000000"/>
              </a:solidFill>
              <a:sym typeface="Times New Roman" panose="02020603050405020304" pitchFamily="18" charset="0"/>
            </a:endParaRPr>
          </a:p>
          <a:p>
            <a:r>
              <a:rPr lang="en-US" altLang="en-US" smtClean="0">
                <a:solidFill>
                  <a:srgbClr val="000000"/>
                </a:solidFill>
                <a:sym typeface="Times New Roman" panose="02020603050405020304" pitchFamily="18" charset="0"/>
              </a:rPr>
              <a:t>Carefully record the count for all items on your count sheets.</a:t>
            </a:r>
          </a:p>
          <a:p>
            <a:endParaRPr lang="en-US" altLang="en-US" smtClean="0">
              <a:solidFill>
                <a:srgbClr val="000000"/>
              </a:solidFill>
              <a:sym typeface="Times New Roman" panose="02020603050405020304" pitchFamily="18" charset="0"/>
            </a:endParaRPr>
          </a:p>
          <a:p>
            <a:r>
              <a:rPr lang="en-US" altLang="en-US" smtClean="0">
                <a:solidFill>
                  <a:srgbClr val="000000"/>
                </a:solidFill>
                <a:sym typeface="Times New Roman" panose="02020603050405020304" pitchFamily="18" charset="0"/>
              </a:rPr>
              <a:t>Note: If an item comes in on the day of inventory that item will need to be  updated on the pre-count.</a:t>
            </a:r>
          </a:p>
          <a:p>
            <a:endParaRPr lang="en-US" dirty="0">
              <a:solidFill>
                <a:srgbClr val="000000"/>
              </a:solidFill>
              <a:sym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19</a:t>
            </a:fld>
            <a:endParaRPr lang="en-US" altLang="en-US"/>
          </a:p>
        </p:txBody>
      </p:sp>
    </p:spTree>
    <p:extLst>
      <p:ext uri="{BB962C8B-B14F-4D97-AF65-F5344CB8AC3E}">
        <p14:creationId xmlns:p14="http://schemas.microsoft.com/office/powerpoint/2010/main" val="412513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09A1-4A64-42B9-8094-974CFB74807B}" type="slidenum">
              <a:rPr lang="en-US" altLang="en-US"/>
              <a:pPr/>
              <a:t>2</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smtClean="0"/>
              <a:t>Welcome to Kelly Paper Online Training.</a:t>
            </a:r>
          </a:p>
          <a:p>
            <a:endParaRPr lang="en-US" altLang="en-US" smtClean="0"/>
          </a:p>
          <a:p>
            <a:r>
              <a:rPr lang="en-US" altLang="en-US" smtClean="0"/>
              <a:t>My name is David Mount</a:t>
            </a:r>
          </a:p>
          <a:p>
            <a:endParaRPr lang="en-US" altLang="en-US" smtClean="0"/>
          </a:p>
          <a:p>
            <a:r>
              <a:rPr lang="en-US" altLang="en-US" smtClean="0"/>
              <a:t>The title of this presentation is Physical Inventory Training </a:t>
            </a:r>
            <a:endParaRPr lang="en-US" altLang="en-US" dirty="0"/>
          </a:p>
        </p:txBody>
      </p:sp>
    </p:spTree>
    <p:extLst>
      <p:ext uri="{BB962C8B-B14F-4D97-AF65-F5344CB8AC3E}">
        <p14:creationId xmlns:p14="http://schemas.microsoft.com/office/powerpoint/2010/main" val="4294069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Preparation-Day of Inventory</a:t>
            </a:r>
          </a:p>
          <a:p>
            <a:endParaRPr lang="en-US" altLang="en-US" smtClean="0"/>
          </a:p>
          <a:p>
            <a:r>
              <a:rPr lang="en-US" altLang="en-US" smtClean="0"/>
              <a:t>Do not make any inventory adjustments.</a:t>
            </a:r>
          </a:p>
          <a:p>
            <a:endParaRPr lang="en-US" altLang="en-US" smtClean="0"/>
          </a:p>
          <a:p>
            <a:r>
              <a:rPr lang="en-US" altLang="en-US" smtClean="0"/>
              <a:t>Do not create any dispute P.O.’s.</a:t>
            </a:r>
          </a:p>
          <a:p>
            <a:endParaRPr lang="en-US" altLang="en-US" smtClean="0"/>
          </a:p>
          <a:p>
            <a:r>
              <a:rPr lang="en-US" altLang="en-US" smtClean="0"/>
              <a:t>Your physical count will correct any shipment errors for this day.</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20</a:t>
            </a:fld>
            <a:endParaRPr lang="en-US" altLang="en-US"/>
          </a:p>
        </p:txBody>
      </p:sp>
    </p:spTree>
    <p:extLst>
      <p:ext uri="{BB962C8B-B14F-4D97-AF65-F5344CB8AC3E}">
        <p14:creationId xmlns:p14="http://schemas.microsoft.com/office/powerpoint/2010/main" val="3292060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Do not check in stock replenishment.</a:t>
            </a:r>
          </a:p>
          <a:p>
            <a:endParaRPr lang="en-US" altLang="en-US" sz="1200" smtClean="0"/>
          </a:p>
          <a:p>
            <a:r>
              <a:rPr lang="en-US" altLang="en-US" sz="1200" smtClean="0"/>
              <a:t>Put stock away on Saturday before you begin counting.</a:t>
            </a:r>
          </a:p>
          <a:p>
            <a:endParaRPr lang="en-US" altLang="en-US" sz="1200" smtClean="0"/>
          </a:p>
          <a:p>
            <a:r>
              <a:rPr lang="en-US" altLang="en-US" sz="1200" smtClean="0"/>
              <a:t>If there is an inventory count tag, Count Sheet or Contents by Location Report attached to an item, update the quantity on the inventory count tag, count sheet or contents report.</a:t>
            </a:r>
            <a:endParaRPr lang="en-US" altLang="en-US" sz="1200"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21</a:t>
            </a:fld>
            <a:endParaRPr lang="en-US" altLang="en-US"/>
          </a:p>
        </p:txBody>
      </p:sp>
    </p:spTree>
    <p:extLst>
      <p:ext uri="{BB962C8B-B14F-4D97-AF65-F5344CB8AC3E}">
        <p14:creationId xmlns:p14="http://schemas.microsoft.com/office/powerpoint/2010/main" val="2711132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When updating a pre-count on a  Contents by Location report for items that where not on the report initially.</a:t>
            </a:r>
          </a:p>
          <a:p>
            <a:endParaRPr lang="en-US" altLang="en-US" sz="2400" dirty="0" smtClean="0"/>
          </a:p>
          <a:p>
            <a:r>
              <a:rPr lang="en-US" altLang="en-US" sz="2400" dirty="0" smtClean="0"/>
              <a:t>Add the item to the report in the space on the report where it would have been in relation to the other items on the initial report.</a:t>
            </a:r>
          </a:p>
          <a:p>
            <a:endParaRPr lang="en-US" altLang="en-US" sz="12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22</a:t>
            </a:fld>
            <a:endParaRPr lang="en-US" altLang="en-US"/>
          </a:p>
        </p:txBody>
      </p:sp>
    </p:spTree>
    <p:extLst>
      <p:ext uri="{BB962C8B-B14F-4D97-AF65-F5344CB8AC3E}">
        <p14:creationId xmlns:p14="http://schemas.microsoft.com/office/powerpoint/2010/main" val="271113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 this report was used to pre-count the day before inventory and therefore items that were not in inventory where not on the initial report.</a:t>
            </a:r>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23</a:t>
            </a:fld>
            <a:endParaRPr lang="en-US" altLang="en-US"/>
          </a:p>
        </p:txBody>
      </p:sp>
    </p:spTree>
    <p:extLst>
      <p:ext uri="{BB962C8B-B14F-4D97-AF65-F5344CB8AC3E}">
        <p14:creationId xmlns:p14="http://schemas.microsoft.com/office/powerpoint/2010/main" val="395830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800" smtClean="0"/>
              <a:t>Any two-day transfers must be counted by the receiving store.  Make a copy of the put-away list or write up on an inventory count tag and attach it to the shelf count or with your non-stock items.</a:t>
            </a:r>
          </a:p>
          <a:p>
            <a:endParaRPr lang="en-US" altLang="en-US" sz="2800" smtClean="0"/>
          </a:p>
          <a:p>
            <a:r>
              <a:rPr lang="en-US" altLang="en-US" sz="2800" smtClean="0"/>
              <a:t>All P.O. receivers must be completed,</a:t>
            </a:r>
          </a:p>
          <a:p>
            <a:endParaRPr lang="en-US" altLang="en-US" sz="2800" smtClean="0"/>
          </a:p>
          <a:p>
            <a:r>
              <a:rPr lang="en-US" altLang="en-US" sz="2800" smtClean="0"/>
              <a:t>This is only for product you have received or are going to count.</a:t>
            </a:r>
          </a:p>
          <a:p>
            <a:endParaRPr lang="en-US" altLang="en-US" sz="2800" smtClean="0"/>
          </a:p>
          <a:p>
            <a:r>
              <a:rPr lang="en-US" altLang="en-US" sz="2800" smtClean="0"/>
              <a:t>Open vendor P.O.’s that you have not physically received will remain open.</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24</a:t>
            </a:fld>
            <a:endParaRPr lang="en-US" altLang="en-US"/>
          </a:p>
        </p:txBody>
      </p:sp>
    </p:spTree>
    <p:extLst>
      <p:ext uri="{BB962C8B-B14F-4D97-AF65-F5344CB8AC3E}">
        <p14:creationId xmlns:p14="http://schemas.microsoft.com/office/powerpoint/2010/main" val="1115620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All Company 1 and 99 open orders must be completed before 8:30 am.</a:t>
            </a:r>
          </a:p>
          <a:p>
            <a:endParaRPr lang="en-US" altLang="en-US" smtClean="0"/>
          </a:p>
          <a:p>
            <a:r>
              <a:rPr lang="en-US" altLang="en-US" smtClean="0"/>
              <a:t>This means all orders must be invoiced or deleted.</a:t>
            </a:r>
          </a:p>
          <a:p>
            <a:endParaRPr lang="en-US" altLang="en-US" smtClean="0"/>
          </a:p>
          <a:p>
            <a:r>
              <a:rPr lang="en-US" altLang="en-US" smtClean="0"/>
              <a:t>There can be no open orders in PS Printed or Ready Invoice status.</a:t>
            </a:r>
            <a:endParaRPr lang="en-US" altLang="en-US"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25</a:t>
            </a:fld>
            <a:endParaRPr lang="en-US" altLang="en-US"/>
          </a:p>
        </p:txBody>
      </p:sp>
    </p:spTree>
    <p:extLst>
      <p:ext uri="{BB962C8B-B14F-4D97-AF65-F5344CB8AC3E}">
        <p14:creationId xmlns:p14="http://schemas.microsoft.com/office/powerpoint/2010/main" val="226446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Print contents by location reports for locations: </a:t>
            </a:r>
          </a:p>
          <a:p>
            <a:r>
              <a:rPr lang="en-US" altLang="en-US" sz="1200" smtClean="0"/>
              <a:t>5’s, 6’s, 7’s, 8’s and 9’s</a:t>
            </a:r>
          </a:p>
          <a:p>
            <a:endParaRPr lang="en-US" altLang="en-US" sz="1200" smtClean="0"/>
          </a:p>
          <a:p>
            <a:r>
              <a:rPr lang="en-US" altLang="en-US" sz="1200" smtClean="0"/>
              <a:t>If you have inventory in any of these locations you must move it to the appropiate override location.</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26</a:t>
            </a:fld>
            <a:endParaRPr lang="en-US" altLang="en-US"/>
          </a:p>
        </p:txBody>
      </p:sp>
    </p:spTree>
    <p:extLst>
      <p:ext uri="{BB962C8B-B14F-4D97-AF65-F5344CB8AC3E}">
        <p14:creationId xmlns:p14="http://schemas.microsoft.com/office/powerpoint/2010/main" val="2582464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You are ready to print your count sheets only after all of the previous steps are done.</a:t>
            </a:r>
          </a:p>
          <a:p>
            <a:endParaRPr lang="en-US" altLang="en-US" sz="1200" smtClean="0"/>
          </a:p>
          <a:p>
            <a:r>
              <a:rPr lang="en-US" altLang="en-US" sz="1200" smtClean="0"/>
              <a:t>for instructions on printing count sheets see the EPAK topic Print Count Sheets</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27</a:t>
            </a:fld>
            <a:endParaRPr lang="en-US" altLang="en-US"/>
          </a:p>
        </p:txBody>
      </p:sp>
    </p:spTree>
    <p:extLst>
      <p:ext uri="{BB962C8B-B14F-4D97-AF65-F5344CB8AC3E}">
        <p14:creationId xmlns:p14="http://schemas.microsoft.com/office/powerpoint/2010/main" val="3860386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smtClean="0"/>
              <a:t>Create your inventory control sheet once the count sheets have printed.</a:t>
            </a:r>
          </a:p>
          <a:p>
            <a:pPr>
              <a:lnSpc>
                <a:spcPct val="90000"/>
              </a:lnSpc>
            </a:pPr>
            <a:endParaRPr lang="en-US" altLang="en-US" sz="1200" smtClean="0"/>
          </a:p>
          <a:p>
            <a:pPr>
              <a:lnSpc>
                <a:spcPct val="90000"/>
              </a:lnSpc>
            </a:pPr>
            <a:r>
              <a:rPr lang="en-US" altLang="en-US" sz="1200" smtClean="0"/>
              <a:t>This form is a required part of the inventory process.</a:t>
            </a:r>
          </a:p>
          <a:p>
            <a:pPr>
              <a:lnSpc>
                <a:spcPct val="90000"/>
              </a:lnSpc>
            </a:pPr>
            <a:endParaRPr lang="en-US" altLang="en-US" sz="1200" smtClean="0"/>
          </a:p>
          <a:p>
            <a:pPr>
              <a:lnSpc>
                <a:spcPct val="90000"/>
              </a:lnSpc>
            </a:pPr>
            <a:r>
              <a:rPr lang="en-US" altLang="en-US" sz="1200" smtClean="0"/>
              <a:t>This sheet is important for the tracking your progress during physical inventory.  </a:t>
            </a:r>
          </a:p>
          <a:p>
            <a:pPr>
              <a:lnSpc>
                <a:spcPct val="90000"/>
              </a:lnSpc>
            </a:pPr>
            <a:endParaRPr lang="en-US" altLang="en-US" sz="1200" smtClean="0"/>
          </a:p>
          <a:p>
            <a:pPr>
              <a:lnSpc>
                <a:spcPct val="90000"/>
              </a:lnSpc>
            </a:pPr>
            <a:r>
              <a:rPr lang="en-US" altLang="en-US" sz="1200" smtClean="0"/>
              <a:t>It also provides a system of checks and balances to ensure that inventory counts are not missed.</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28</a:t>
            </a:fld>
            <a:endParaRPr lang="en-US" altLang="en-US"/>
          </a:p>
        </p:txBody>
      </p:sp>
    </p:spTree>
    <p:extLst>
      <p:ext uri="{BB962C8B-B14F-4D97-AF65-F5344CB8AC3E}">
        <p14:creationId xmlns:p14="http://schemas.microsoft.com/office/powerpoint/2010/main" val="657566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800" smtClean="0"/>
              <a:t>Do not enter any counts before 9:00 am.</a:t>
            </a:r>
          </a:p>
          <a:p>
            <a:pPr>
              <a:lnSpc>
                <a:spcPct val="90000"/>
              </a:lnSpc>
            </a:pPr>
            <a:endParaRPr lang="en-US" altLang="en-US" sz="2800" smtClean="0"/>
          </a:p>
          <a:p>
            <a:pPr>
              <a:lnSpc>
                <a:spcPct val="90000"/>
              </a:lnSpc>
            </a:pPr>
            <a:r>
              <a:rPr lang="en-US" altLang="en-US" sz="2800" smtClean="0"/>
              <a:t>Counting of inventory can be done individually or in teams.</a:t>
            </a:r>
          </a:p>
          <a:p>
            <a:pPr>
              <a:lnSpc>
                <a:spcPct val="90000"/>
              </a:lnSpc>
            </a:pPr>
            <a:endParaRPr lang="en-US" altLang="en-US" sz="2800" smtClean="0"/>
          </a:p>
          <a:p>
            <a:pPr>
              <a:lnSpc>
                <a:spcPct val="90000"/>
              </a:lnSpc>
            </a:pPr>
            <a:r>
              <a:rPr lang="en-US" altLang="en-US" sz="2800" smtClean="0"/>
              <a:t>All items are to be counted in the lowest unit of measure.</a:t>
            </a:r>
          </a:p>
          <a:p>
            <a:pPr>
              <a:lnSpc>
                <a:spcPct val="90000"/>
              </a:lnSpc>
            </a:pPr>
            <a:endParaRPr lang="en-US" altLang="en-US" sz="2800" smtClean="0"/>
          </a:p>
          <a:p>
            <a:pPr>
              <a:lnSpc>
                <a:spcPct val="90000"/>
              </a:lnSpc>
            </a:pPr>
            <a:r>
              <a:rPr lang="en-US" altLang="en-US" sz="2800" smtClean="0"/>
              <a:t>Be sure inventory is counted in proper quantities for all items.</a:t>
            </a:r>
          </a:p>
          <a:p>
            <a:pPr>
              <a:lnSpc>
                <a:spcPct val="90000"/>
              </a:lnSpc>
            </a:pPr>
            <a:endParaRPr lang="en-US" altLang="en-US" sz="2800" smtClean="0"/>
          </a:p>
          <a:p>
            <a:pPr>
              <a:lnSpc>
                <a:spcPct val="90000"/>
              </a:lnSpc>
            </a:pPr>
            <a:r>
              <a:rPr lang="en-US" altLang="en-US" sz="2800" smtClean="0"/>
              <a:t>The Count sheets will show the correct unit of measure for items.</a:t>
            </a:r>
            <a:endParaRPr lang="en-US" altLang="en-US" sz="24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29</a:t>
            </a:fld>
            <a:endParaRPr lang="en-US" altLang="en-US"/>
          </a:p>
        </p:txBody>
      </p:sp>
    </p:spTree>
    <p:extLst>
      <p:ext uri="{BB962C8B-B14F-4D97-AF65-F5344CB8AC3E}">
        <p14:creationId xmlns:p14="http://schemas.microsoft.com/office/powerpoint/2010/main" val="16902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mtClean="0"/>
              <a:t>Steps to Physical Inventory</a:t>
            </a:r>
          </a:p>
          <a:p>
            <a:pPr marL="0" indent="0">
              <a:buFont typeface="+mj-lt"/>
              <a:buNone/>
            </a:pPr>
            <a:endParaRPr lang="en-US" smtClean="0"/>
          </a:p>
          <a:p>
            <a:pPr marL="0" indent="0">
              <a:buFont typeface="+mj-lt"/>
              <a:buNone/>
            </a:pPr>
            <a:r>
              <a:rPr lang="en-US" smtClean="0"/>
              <a:t>Preparation</a:t>
            </a:r>
          </a:p>
          <a:p>
            <a:pPr marL="0" indent="0">
              <a:buFont typeface="+mj-lt"/>
              <a:buNone/>
            </a:pPr>
            <a:endParaRPr lang="en-US" smtClean="0"/>
          </a:p>
          <a:p>
            <a:pPr marL="0" indent="0">
              <a:buFont typeface="+mj-lt"/>
              <a:buNone/>
            </a:pPr>
            <a:r>
              <a:rPr lang="en-US" smtClean="0"/>
              <a:t>Counting</a:t>
            </a:r>
          </a:p>
          <a:p>
            <a:pPr marL="0" indent="0">
              <a:buFont typeface="+mj-lt"/>
              <a:buNone/>
            </a:pPr>
            <a:endParaRPr lang="en-US" smtClean="0"/>
          </a:p>
          <a:p>
            <a:pPr marL="0" indent="0">
              <a:buFont typeface="+mj-lt"/>
              <a:buNone/>
            </a:pPr>
            <a:r>
              <a:rPr lang="en-US" smtClean="0"/>
              <a:t>Entering Counts</a:t>
            </a:r>
          </a:p>
          <a:p>
            <a:pPr marL="0" indent="0">
              <a:buFont typeface="+mj-lt"/>
              <a:buNone/>
            </a:pPr>
            <a:endParaRPr lang="en-US" smtClean="0"/>
          </a:p>
          <a:p>
            <a:pPr marL="0" indent="0">
              <a:buFont typeface="+mj-lt"/>
              <a:buNone/>
            </a:pPr>
            <a:r>
              <a:rPr lang="en-US" smtClean="0"/>
              <a:t>Researching Variance</a:t>
            </a:r>
          </a:p>
          <a:p>
            <a:pPr marL="0" indent="0">
              <a:buFont typeface="+mj-lt"/>
              <a:buNone/>
            </a:pPr>
            <a:endParaRPr lang="en-US" smtClean="0"/>
          </a:p>
          <a:p>
            <a:pPr marL="0" indent="0">
              <a:buFont typeface="+mj-lt"/>
              <a:buNone/>
            </a:pPr>
            <a:r>
              <a:rPr lang="en-US" smtClean="0"/>
              <a:t>Post Physical Inventory Counts</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a:t>
            </a:fld>
            <a:endParaRPr lang="en-US" altLang="en-US"/>
          </a:p>
        </p:txBody>
      </p:sp>
    </p:spTree>
    <p:extLst>
      <p:ext uri="{BB962C8B-B14F-4D97-AF65-F5344CB8AC3E}">
        <p14:creationId xmlns:p14="http://schemas.microsoft.com/office/powerpoint/2010/main" val="1072692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Record actual count from back stock, dock area, will call or surplus on two-part inventory count tags.</a:t>
            </a:r>
          </a:p>
          <a:p>
            <a:endParaRPr lang="en-US" altLang="en-US" sz="1200" smtClean="0"/>
          </a:p>
          <a:p>
            <a:r>
              <a:rPr lang="en-US" altLang="en-US" sz="1200" smtClean="0"/>
              <a:t>Place the top (Pink) copy of inventory count tag in bin to be counted</a:t>
            </a:r>
          </a:p>
          <a:p>
            <a:endParaRPr lang="en-US" altLang="en-US" sz="1200" smtClean="0"/>
          </a:p>
          <a:p>
            <a:r>
              <a:rPr lang="en-US" altLang="en-US" sz="1200" smtClean="0"/>
              <a:t>Leave the second (Goldenrod) copy with product you have counted.</a:t>
            </a:r>
            <a:endParaRPr lang="en-US" altLang="en-US" sz="12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30</a:t>
            </a:fld>
            <a:endParaRPr lang="en-US" altLang="en-US"/>
          </a:p>
        </p:txBody>
      </p:sp>
    </p:spTree>
    <p:extLst>
      <p:ext uri="{BB962C8B-B14F-4D97-AF65-F5344CB8AC3E}">
        <p14:creationId xmlns:p14="http://schemas.microsoft.com/office/powerpoint/2010/main" val="1904995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Record actual count from bin and any inventory count tags or contents reports to your count and record on count sheet. </a:t>
            </a:r>
          </a:p>
          <a:p>
            <a:endParaRPr lang="en-US" altLang="en-US" smtClean="0"/>
          </a:p>
          <a:p>
            <a:r>
              <a:rPr lang="en-US" altLang="en-US" smtClean="0"/>
              <a:t>Counts must be written in pencil.</a:t>
            </a:r>
          </a:p>
          <a:p>
            <a:endParaRPr lang="en-US" altLang="en-US" smtClean="0"/>
          </a:p>
          <a:p>
            <a:r>
              <a:rPr lang="en-US" altLang="en-US" smtClean="0"/>
              <a:t>Tag each location as they are counted with a colored Post It; it is not necessary to tag each sku item, but each bin</a:t>
            </a:r>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31</a:t>
            </a:fld>
            <a:endParaRPr lang="en-US" altLang="en-US"/>
          </a:p>
        </p:txBody>
      </p:sp>
    </p:spTree>
    <p:extLst>
      <p:ext uri="{BB962C8B-B14F-4D97-AF65-F5344CB8AC3E}">
        <p14:creationId xmlns:p14="http://schemas.microsoft.com/office/powerpoint/2010/main" val="3679607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400" smtClean="0"/>
              <a:t>Count perimeter into aisles:</a:t>
            </a:r>
          </a:p>
          <a:p>
            <a:pPr>
              <a:lnSpc>
                <a:spcPct val="90000"/>
              </a:lnSpc>
            </a:pPr>
            <a:endParaRPr lang="en-US" altLang="en-US" sz="2400" smtClean="0"/>
          </a:p>
          <a:p>
            <a:pPr>
              <a:lnSpc>
                <a:spcPct val="90000"/>
              </a:lnSpc>
            </a:pPr>
            <a:r>
              <a:rPr lang="en-US" altLang="en-US" sz="2400" smtClean="0"/>
              <a:t>Once perimeter is counted, walk entire perimeter making sure everything that is not a primary bin location has a gold inventory count tag attached.</a:t>
            </a:r>
          </a:p>
          <a:p>
            <a:pPr>
              <a:lnSpc>
                <a:spcPct val="90000"/>
              </a:lnSpc>
            </a:pPr>
            <a:endParaRPr lang="en-US" altLang="en-US" sz="2400" smtClean="0"/>
          </a:p>
          <a:p>
            <a:pPr>
              <a:lnSpc>
                <a:spcPct val="90000"/>
              </a:lnSpc>
            </a:pPr>
            <a:r>
              <a:rPr lang="en-US" altLang="en-US" sz="2400" smtClean="0"/>
              <a:t>Once all aisles are counted, walk entire perimeter and aisles making sure all product has a gold inventory count tag or inventory sticker/tag.(Colored Post It)</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32</a:t>
            </a:fld>
            <a:endParaRPr lang="en-US" altLang="en-US"/>
          </a:p>
        </p:txBody>
      </p:sp>
    </p:spTree>
    <p:extLst>
      <p:ext uri="{BB962C8B-B14F-4D97-AF65-F5344CB8AC3E}">
        <p14:creationId xmlns:p14="http://schemas.microsoft.com/office/powerpoint/2010/main" val="2889942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smtClean="0"/>
              <a:t>No one is allowed to work over 12 hours without approval from the Regional Manager.</a:t>
            </a:r>
          </a:p>
          <a:p>
            <a:pPr>
              <a:lnSpc>
                <a:spcPct val="90000"/>
              </a:lnSpc>
            </a:pPr>
            <a:endParaRPr lang="en-US" altLang="en-US" sz="1200" smtClean="0"/>
          </a:p>
          <a:p>
            <a:pPr>
              <a:lnSpc>
                <a:spcPct val="90000"/>
              </a:lnSpc>
            </a:pPr>
            <a:r>
              <a:rPr lang="en-US" altLang="en-US" sz="1200" smtClean="0"/>
              <a:t>Make sure employees take their time and count accurately, not fast.</a:t>
            </a:r>
          </a:p>
          <a:p>
            <a:pPr>
              <a:lnSpc>
                <a:spcPct val="90000"/>
              </a:lnSpc>
            </a:pPr>
            <a:endParaRPr lang="en-US" altLang="en-US" sz="1200" smtClean="0"/>
          </a:p>
          <a:p>
            <a:pPr>
              <a:lnSpc>
                <a:spcPct val="90000"/>
              </a:lnSpc>
            </a:pPr>
            <a:r>
              <a:rPr lang="en-US" altLang="en-US" sz="1200" smtClean="0"/>
              <a:t>The goal is not speed or how fast you can get done, but accuracy, accuracy, accuracy.</a:t>
            </a:r>
          </a:p>
          <a:p>
            <a:pPr>
              <a:lnSpc>
                <a:spcPct val="90000"/>
              </a:lnSpc>
            </a:pPr>
            <a:endParaRPr lang="en-US" altLang="en-US" sz="1200" smtClean="0"/>
          </a:p>
          <a:p>
            <a:pPr>
              <a:lnSpc>
                <a:spcPct val="90000"/>
              </a:lnSpc>
            </a:pPr>
            <a:r>
              <a:rPr lang="en-US" altLang="en-US" sz="1200" smtClean="0"/>
              <a:t>Finally, all items are to be counted in the lowest unit of measure.  Be sure inventory is counted in proper quantities for all items.</a:t>
            </a:r>
            <a:endParaRPr lang="en-US" altLang="en-US" sz="12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33</a:t>
            </a:fld>
            <a:endParaRPr lang="en-US" altLang="en-US"/>
          </a:p>
        </p:txBody>
      </p:sp>
    </p:spTree>
    <p:extLst>
      <p:ext uri="{BB962C8B-B14F-4D97-AF65-F5344CB8AC3E}">
        <p14:creationId xmlns:p14="http://schemas.microsoft.com/office/powerpoint/2010/main" val="1748284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Counts cannot be entered before 9:00am. No exceptions.</a:t>
            </a:r>
          </a:p>
          <a:p>
            <a:endParaRPr lang="en-US" altLang="en-US" sz="1200" smtClean="0"/>
          </a:p>
          <a:p>
            <a:r>
              <a:rPr lang="en-US" altLang="en-US" sz="1200" smtClean="0"/>
              <a:t>Take your time entering counts to minimize mistakes.</a:t>
            </a:r>
          </a:p>
          <a:p>
            <a:endParaRPr lang="en-US" altLang="en-US" sz="1200" smtClean="0"/>
          </a:p>
          <a:p>
            <a:r>
              <a:rPr lang="en-US" altLang="en-US" sz="1200" smtClean="0"/>
              <a:t>Do not enter 0 for products with no inventory.</a:t>
            </a:r>
          </a:p>
          <a:p>
            <a:endParaRPr lang="en-US" altLang="en-US" sz="1200" smtClean="0"/>
          </a:p>
          <a:p>
            <a:r>
              <a:rPr lang="en-US" altLang="en-US" sz="1200" smtClean="0"/>
              <a:t>To record no inventory for an item delete the item from the count.</a:t>
            </a:r>
          </a:p>
          <a:p>
            <a:endParaRPr lang="en-US" altLang="en-US" sz="1200" smtClean="0"/>
          </a:p>
          <a:p>
            <a:r>
              <a:rPr lang="en-US" altLang="en-US" sz="1200" smtClean="0"/>
              <a:t>See the EPAK topic Enter/Change Inventory Counts.</a:t>
            </a:r>
            <a:endParaRPr lang="en-US" altLang="en-US" sz="1200" b="1" i="1"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34</a:t>
            </a:fld>
            <a:endParaRPr lang="en-US" altLang="en-US"/>
          </a:p>
        </p:txBody>
      </p:sp>
    </p:spTree>
    <p:extLst>
      <p:ext uri="{BB962C8B-B14F-4D97-AF65-F5344CB8AC3E}">
        <p14:creationId xmlns:p14="http://schemas.microsoft.com/office/powerpoint/2010/main" val="3436188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smtClean="0"/>
              <a:t>After entering all counts you must run the Count Sheet Status Report.</a:t>
            </a:r>
          </a:p>
          <a:p>
            <a:pPr>
              <a:lnSpc>
                <a:spcPct val="90000"/>
              </a:lnSpc>
            </a:pPr>
            <a:endParaRPr lang="en-US" altLang="en-US" sz="1200" smtClean="0"/>
          </a:p>
          <a:p>
            <a:pPr>
              <a:lnSpc>
                <a:spcPct val="90000"/>
              </a:lnSpc>
            </a:pPr>
            <a:r>
              <a:rPr lang="en-US" altLang="en-US" sz="1200" smtClean="0"/>
              <a:t>The Count Sheet Status Report shows you the count sheets and/or locations not yet counted.</a:t>
            </a:r>
          </a:p>
          <a:p>
            <a:pPr>
              <a:lnSpc>
                <a:spcPct val="90000"/>
              </a:lnSpc>
            </a:pPr>
            <a:endParaRPr lang="en-US" altLang="en-US" sz="1200" smtClean="0"/>
          </a:p>
          <a:p>
            <a:pPr>
              <a:lnSpc>
                <a:spcPct val="90000"/>
              </a:lnSpc>
            </a:pPr>
            <a:r>
              <a:rPr lang="en-US" altLang="en-US" sz="1200" smtClean="0"/>
              <a:t>You can not update your physical inventory counts if you have not entered all sheets and locations.</a:t>
            </a:r>
          </a:p>
          <a:p>
            <a:pPr>
              <a:lnSpc>
                <a:spcPct val="90000"/>
              </a:lnSpc>
            </a:pPr>
            <a:endParaRPr lang="en-US" altLang="en-US" sz="12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35</a:t>
            </a:fld>
            <a:endParaRPr lang="en-US" altLang="en-US"/>
          </a:p>
        </p:txBody>
      </p:sp>
    </p:spTree>
    <p:extLst>
      <p:ext uri="{BB962C8B-B14F-4D97-AF65-F5344CB8AC3E}">
        <p14:creationId xmlns:p14="http://schemas.microsoft.com/office/powerpoint/2010/main" val="236927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Item Variance Report</a:t>
            </a:r>
          </a:p>
          <a:p>
            <a:endParaRPr lang="en-US" altLang="en-US" sz="1200" smtClean="0"/>
          </a:p>
          <a:p>
            <a:r>
              <a:rPr lang="en-US" altLang="en-US" sz="1200" smtClean="0"/>
              <a:t>The item variance report shows variances between the counted value and book value of your inventory.</a:t>
            </a:r>
          </a:p>
          <a:p>
            <a:endParaRPr lang="en-US" altLang="en-US" sz="1200" smtClean="0"/>
          </a:p>
          <a:p>
            <a:r>
              <a:rPr lang="en-US" altLang="en-US" sz="1200" smtClean="0"/>
              <a:t>Control your variance reports just as you would control your count sheets.  </a:t>
            </a:r>
          </a:p>
          <a:p>
            <a:endParaRPr lang="en-US" altLang="en-US" sz="1200" smtClean="0"/>
          </a:p>
          <a:p>
            <a:r>
              <a:rPr lang="en-US" altLang="en-US" sz="1200" smtClean="0"/>
              <a:t>Only hand out one variance report sheet per employee at a time.</a:t>
            </a:r>
            <a:endParaRPr lang="en-US" sz="1200"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36</a:t>
            </a:fld>
            <a:endParaRPr lang="en-US" altLang="en-US"/>
          </a:p>
        </p:txBody>
      </p:sp>
    </p:spTree>
    <p:extLst>
      <p:ext uri="{BB962C8B-B14F-4D97-AF65-F5344CB8AC3E}">
        <p14:creationId xmlns:p14="http://schemas.microsoft.com/office/powerpoint/2010/main" val="2247528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smtClean="0"/>
              <a:t>1st Variance Report</a:t>
            </a:r>
          </a:p>
          <a:p>
            <a:pPr marL="0" indent="0">
              <a:buNone/>
            </a:pPr>
            <a:endParaRPr lang="en-US" sz="1200" b="1" smtClean="0"/>
          </a:p>
          <a:p>
            <a:pPr marL="0" indent="0">
              <a:buNone/>
            </a:pPr>
            <a:r>
              <a:rPr lang="en-US" sz="1200" b="1" smtClean="0"/>
              <a:t>The 1st variance will be run by bin location and you must recount ALL variances for accuracy.</a:t>
            </a:r>
          </a:p>
          <a:p>
            <a:pPr marL="0" indent="0">
              <a:buNone/>
            </a:pPr>
            <a:endParaRPr lang="en-US" sz="1200" b="1" smtClean="0"/>
          </a:p>
          <a:p>
            <a:pPr marL="0" indent="0">
              <a:buNone/>
            </a:pPr>
            <a:r>
              <a:rPr lang="en-US" sz="1200" b="1" smtClean="0"/>
              <a:t>The variance report will show you variance for that bin only, not the on hand.  </a:t>
            </a:r>
          </a:p>
          <a:p>
            <a:pPr marL="0" indent="0">
              <a:buNone/>
            </a:pPr>
            <a:endParaRPr lang="en-US" sz="1200" b="1" smtClean="0"/>
          </a:p>
          <a:p>
            <a:pPr marL="0" indent="0">
              <a:buNone/>
            </a:pPr>
            <a:r>
              <a:rPr lang="en-US" sz="1200" b="1" smtClean="0"/>
              <a:t>Only count the bin on the report, unless there is a pink tag (if it has a pink tag only go count where that pink tag was counted)</a:t>
            </a:r>
          </a:p>
          <a:p>
            <a:pPr marL="0" indent="0">
              <a:buNone/>
            </a:pPr>
            <a:endParaRPr lang="en-US" sz="1200" b="1" smtClean="0"/>
          </a:p>
          <a:p>
            <a:pPr marL="0" indent="0">
              <a:buNone/>
            </a:pPr>
            <a:r>
              <a:rPr lang="en-US" sz="1200" b="1" smtClean="0"/>
              <a:t>See the EPAK topic: Physical Inventory  1st Variance Report for complete details on this topic.</a:t>
            </a:r>
          </a:p>
          <a:p>
            <a:endParaRPr lang="en-US" sz="1200"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37</a:t>
            </a:fld>
            <a:endParaRPr lang="en-US" altLang="en-US"/>
          </a:p>
        </p:txBody>
      </p:sp>
    </p:spTree>
    <p:extLst>
      <p:ext uri="{BB962C8B-B14F-4D97-AF65-F5344CB8AC3E}">
        <p14:creationId xmlns:p14="http://schemas.microsoft.com/office/powerpoint/2010/main" val="2247528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smtClean="0"/>
              <a:t>2nd and All Subsequent Variance Reports</a:t>
            </a:r>
          </a:p>
          <a:p>
            <a:pPr marL="0" indent="0">
              <a:buNone/>
            </a:pPr>
            <a:endParaRPr lang="en-US" sz="1200" b="1" smtClean="0"/>
          </a:p>
          <a:p>
            <a:pPr marL="0" indent="0">
              <a:buNone/>
            </a:pPr>
            <a:r>
              <a:rPr lang="en-US" sz="1200" b="1" smtClean="0"/>
              <a:t>The 2nd and all other variances will be run by item number and you must look for high dollar variances and are to look everywhere in your location to find it.  </a:t>
            </a:r>
          </a:p>
          <a:p>
            <a:pPr marL="0" indent="0">
              <a:buNone/>
            </a:pPr>
            <a:endParaRPr lang="en-US" sz="1200" b="1" smtClean="0"/>
          </a:p>
          <a:p>
            <a:pPr marL="0" indent="0">
              <a:buNone/>
            </a:pPr>
            <a:r>
              <a:rPr lang="en-US" sz="1200" b="1" smtClean="0"/>
              <a:t>You can also use A+ transaction history to determine where the problem might be at.  </a:t>
            </a:r>
          </a:p>
          <a:p>
            <a:pPr marL="0" indent="0">
              <a:buNone/>
            </a:pPr>
            <a:endParaRPr lang="en-US" sz="1200" b="1" smtClean="0"/>
          </a:p>
          <a:p>
            <a:pPr marL="0" indent="0">
              <a:buNone/>
            </a:pPr>
            <a:r>
              <a:rPr lang="en-US" sz="1200" b="1" smtClean="0"/>
              <a:t>Remember you cannot count product you do not physically have.</a:t>
            </a:r>
          </a:p>
          <a:p>
            <a:pPr marL="0" indent="0">
              <a:buNone/>
            </a:pPr>
            <a:endParaRPr lang="en-US" sz="1200" b="1" smtClean="0"/>
          </a:p>
          <a:p>
            <a:pPr marL="0" indent="0">
              <a:buNone/>
            </a:pPr>
            <a:r>
              <a:rPr lang="en-US" sz="1200" b="1" smtClean="0"/>
              <a:t>See the EPAK topic: Physical Inventory  2nd Variance Report for complete details on this topic.</a:t>
            </a:r>
          </a:p>
          <a:p>
            <a:endParaRPr lang="en-US" sz="1200"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38</a:t>
            </a:fld>
            <a:endParaRPr lang="en-US" altLang="en-US"/>
          </a:p>
        </p:txBody>
      </p:sp>
    </p:spTree>
    <p:extLst>
      <p:ext uri="{BB962C8B-B14F-4D97-AF65-F5344CB8AC3E}">
        <p14:creationId xmlns:p14="http://schemas.microsoft.com/office/powerpoint/2010/main" val="2247528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Changing Counts</a:t>
            </a:r>
          </a:p>
          <a:p>
            <a:endParaRPr lang="en-US" altLang="en-US" smtClean="0"/>
          </a:p>
          <a:p>
            <a:r>
              <a:rPr lang="en-US" altLang="en-US" smtClean="0"/>
              <a:t>Enter any updated counts into A+.</a:t>
            </a:r>
          </a:p>
          <a:p>
            <a:endParaRPr lang="en-US" altLang="en-US" smtClean="0"/>
          </a:p>
          <a:p>
            <a:r>
              <a:rPr lang="en-US" altLang="en-US" smtClean="0"/>
              <a:t>See the EPAK topic: Enter/Change Inventory Counts.</a:t>
            </a:r>
            <a:endParaRPr lang="en-US" altLang="en-US" sz="2000"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39</a:t>
            </a:fld>
            <a:endParaRPr lang="en-US" altLang="en-US"/>
          </a:p>
        </p:txBody>
      </p:sp>
    </p:spTree>
    <p:extLst>
      <p:ext uri="{BB962C8B-B14F-4D97-AF65-F5344CB8AC3E}">
        <p14:creationId xmlns:p14="http://schemas.microsoft.com/office/powerpoint/2010/main" val="317600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Starting two weeks before inventory:</a:t>
            </a:r>
          </a:p>
          <a:p>
            <a:endParaRPr lang="en-US" altLang="en-US" sz="1200" smtClean="0"/>
          </a:p>
          <a:p>
            <a:r>
              <a:rPr lang="en-US" altLang="en-US" sz="1200" smtClean="0"/>
              <a:t>Submit your petty cash voucher to accounting.</a:t>
            </a:r>
          </a:p>
          <a:p>
            <a:endParaRPr lang="en-US" altLang="en-US" sz="1200" smtClean="0"/>
          </a:p>
          <a:p>
            <a:r>
              <a:rPr lang="en-US" altLang="en-US" sz="1200" smtClean="0"/>
              <a:t>You will need money for supplies, lunch and possibly dinner.</a:t>
            </a:r>
          </a:p>
          <a:p>
            <a:endParaRPr lang="en-US" altLang="en-US" sz="1200" smtClean="0"/>
          </a:p>
          <a:p>
            <a:r>
              <a:rPr lang="en-US" altLang="en-US" sz="1200" smtClean="0"/>
              <a:t>This will be enough time to get a check back before inventory</a:t>
            </a:r>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4</a:t>
            </a:fld>
            <a:endParaRPr lang="en-US" altLang="en-US"/>
          </a:p>
        </p:txBody>
      </p:sp>
    </p:spTree>
    <p:extLst>
      <p:ext uri="{BB962C8B-B14F-4D97-AF65-F5344CB8AC3E}">
        <p14:creationId xmlns:p14="http://schemas.microsoft.com/office/powerpoint/2010/main" val="3307009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smtClean="0"/>
              <a:t>Anytime you go back in to a count sheet you must re-run the Count Sheet Status Report.</a:t>
            </a:r>
          </a:p>
          <a:p>
            <a:pPr>
              <a:lnSpc>
                <a:spcPct val="90000"/>
              </a:lnSpc>
            </a:pPr>
            <a:endParaRPr lang="en-US" altLang="en-US" sz="1200" smtClean="0"/>
          </a:p>
          <a:p>
            <a:pPr>
              <a:lnSpc>
                <a:spcPct val="90000"/>
              </a:lnSpc>
            </a:pPr>
            <a:r>
              <a:rPr lang="en-US" altLang="en-US" sz="1200" smtClean="0"/>
              <a:t>You can not update your physical inventory counts if you have not entered all sheets and locations.</a:t>
            </a:r>
            <a:endParaRPr lang="en-US" altLang="en-US" sz="1200"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40</a:t>
            </a:fld>
            <a:endParaRPr lang="en-US" altLang="en-US"/>
          </a:p>
        </p:txBody>
      </p:sp>
    </p:spTree>
    <p:extLst>
      <p:ext uri="{BB962C8B-B14F-4D97-AF65-F5344CB8AC3E}">
        <p14:creationId xmlns:p14="http://schemas.microsoft.com/office/powerpoint/2010/main" val="2388338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mtClean="0"/>
              <a:t>Update Inventory Counts (Post)</a:t>
            </a:r>
          </a:p>
          <a:p>
            <a:pPr>
              <a:lnSpc>
                <a:spcPct val="90000"/>
              </a:lnSpc>
            </a:pPr>
            <a:endParaRPr lang="en-US" altLang="en-US" smtClean="0"/>
          </a:p>
          <a:p>
            <a:pPr>
              <a:lnSpc>
                <a:spcPct val="90000"/>
              </a:lnSpc>
            </a:pPr>
            <a:r>
              <a:rPr lang="en-US" altLang="en-US" smtClean="0"/>
              <a:t>Once you have finished double checking your variance and entering your changes and only after you have received approval from your District Manager you will Update your Inventory Counts (Post).</a:t>
            </a:r>
          </a:p>
          <a:p>
            <a:pPr>
              <a:lnSpc>
                <a:spcPct val="90000"/>
              </a:lnSpc>
            </a:pPr>
            <a:endParaRPr lang="en-US" altLang="en-US"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41</a:t>
            </a:fld>
            <a:endParaRPr lang="en-US" altLang="en-US"/>
          </a:p>
        </p:txBody>
      </p:sp>
    </p:spTree>
    <p:extLst>
      <p:ext uri="{BB962C8B-B14F-4D97-AF65-F5344CB8AC3E}">
        <p14:creationId xmlns:p14="http://schemas.microsoft.com/office/powerpoint/2010/main" val="315586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400" smtClean="0"/>
              <a:t>Before you update your inventory counts you must receive approval from your District Manager.</a:t>
            </a:r>
          </a:p>
          <a:p>
            <a:pPr>
              <a:lnSpc>
                <a:spcPct val="90000"/>
              </a:lnSpc>
            </a:pPr>
            <a:endParaRPr lang="en-US" altLang="en-US" sz="2400" smtClean="0"/>
          </a:p>
          <a:p>
            <a:pPr>
              <a:lnSpc>
                <a:spcPct val="90000"/>
              </a:lnSpc>
            </a:pPr>
            <a:r>
              <a:rPr lang="en-US" altLang="en-US" sz="2400" smtClean="0"/>
              <a:t>When performing this option the system will make sure the Count Sheet Status Report has been run and is blank.</a:t>
            </a:r>
          </a:p>
          <a:p>
            <a:pPr>
              <a:lnSpc>
                <a:spcPct val="90000"/>
              </a:lnSpc>
            </a:pPr>
            <a:endParaRPr lang="en-US" altLang="en-US" sz="2400" smtClean="0"/>
          </a:p>
          <a:p>
            <a:pPr>
              <a:lnSpc>
                <a:spcPct val="90000"/>
              </a:lnSpc>
            </a:pPr>
            <a:r>
              <a:rPr lang="en-US" altLang="en-US" sz="2400" smtClean="0"/>
              <a:t>If you have not done this the system will not post your inventory counts.</a:t>
            </a:r>
          </a:p>
          <a:p>
            <a:pPr>
              <a:lnSpc>
                <a:spcPct val="90000"/>
              </a:lnSpc>
            </a:pPr>
            <a:endParaRPr lang="en-US" altLang="en-US" sz="2400" smtClean="0"/>
          </a:p>
          <a:p>
            <a:pPr>
              <a:lnSpc>
                <a:spcPct val="90000"/>
              </a:lnSpc>
            </a:pPr>
            <a:r>
              <a:rPr lang="en-US" altLang="en-US" sz="2400" smtClean="0"/>
              <a:t>See EPAK topic: Update Inventory Counts.</a:t>
            </a:r>
            <a:endParaRPr lang="en-US" altLang="en-US" sz="2000"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42</a:t>
            </a:fld>
            <a:endParaRPr lang="en-US" altLang="en-US"/>
          </a:p>
        </p:txBody>
      </p:sp>
    </p:spTree>
    <p:extLst>
      <p:ext uri="{BB962C8B-B14F-4D97-AF65-F5344CB8AC3E}">
        <p14:creationId xmlns:p14="http://schemas.microsoft.com/office/powerpoint/2010/main" val="3394756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Count Sheets and Inventory Paperwork</a:t>
            </a:r>
          </a:p>
          <a:p>
            <a:endParaRPr lang="en-US" altLang="en-US" smtClean="0"/>
          </a:p>
          <a:p>
            <a:r>
              <a:rPr lang="en-US" altLang="en-US" smtClean="0"/>
              <a:t>Keep all count sheets from this inventory until next inventory.</a:t>
            </a:r>
          </a:p>
          <a:p>
            <a:endParaRPr lang="en-US" altLang="en-US" smtClean="0"/>
          </a:p>
          <a:p>
            <a:r>
              <a:rPr lang="en-US" altLang="en-US" smtClean="0"/>
              <a:t>Any hand written entries on your count sheets must be researched.</a:t>
            </a:r>
          </a:p>
          <a:p>
            <a:endParaRPr lang="en-US" altLang="en-US" smtClean="0"/>
          </a:p>
          <a:p>
            <a:r>
              <a:rPr lang="en-US" altLang="en-US" smtClean="0"/>
              <a:t>The override locations may need to be fixed</a:t>
            </a:r>
          </a:p>
          <a:p>
            <a:endParaRPr lang="en-US" altLang="en-US" smtClean="0"/>
          </a:p>
          <a:p>
            <a:r>
              <a:rPr lang="en-US" altLang="en-US" smtClean="0"/>
              <a:t>You may need to move the inventory in the system.</a:t>
            </a:r>
            <a:endParaRPr lang="en-US" altLang="en-US" dirty="0" smtClean="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43</a:t>
            </a:fld>
            <a:endParaRPr lang="en-US" altLang="en-US"/>
          </a:p>
        </p:txBody>
      </p:sp>
    </p:spTree>
    <p:extLst>
      <p:ext uri="{BB962C8B-B14F-4D97-AF65-F5344CB8AC3E}">
        <p14:creationId xmlns:p14="http://schemas.microsoft.com/office/powerpoint/2010/main" val="4252313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44</a:t>
            </a:fld>
            <a:endParaRPr lang="en-US" altLang="en-US"/>
          </a:p>
        </p:txBody>
      </p:sp>
    </p:spTree>
    <p:extLst>
      <p:ext uri="{BB962C8B-B14F-4D97-AF65-F5344CB8AC3E}">
        <p14:creationId xmlns:p14="http://schemas.microsoft.com/office/powerpoint/2010/main" val="1212640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09A1-4A64-42B9-8094-974CFB74807B}" type="slidenum">
              <a:rPr lang="en-US" altLang="en-US"/>
              <a:pPr/>
              <a:t>45</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6328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Run the Contents by location report</a:t>
            </a:r>
          </a:p>
          <a:p>
            <a:endParaRPr lang="en-US" smtClean="0"/>
          </a:p>
          <a:p>
            <a:r>
              <a:rPr lang="en-US" smtClean="0"/>
              <a:t>This report is a critical part of inventory preparation.</a:t>
            </a:r>
          </a:p>
          <a:p>
            <a:endParaRPr lang="en-US" smtClean="0"/>
          </a:p>
          <a:p>
            <a:r>
              <a:rPr lang="en-US" smtClean="0"/>
              <a:t>The report is a mirror image of your count sheets. </a:t>
            </a:r>
          </a:p>
          <a:p>
            <a:endParaRPr lang="en-US" smtClean="0"/>
          </a:p>
          <a:p>
            <a:r>
              <a:rPr lang="en-US" smtClean="0"/>
              <a:t>Therefore using this as a preparation tool is the single most important factor in determining a successful and timely inventory result.</a:t>
            </a:r>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5</a:t>
            </a:fld>
            <a:endParaRPr lang="en-US" altLang="en-US"/>
          </a:p>
        </p:txBody>
      </p:sp>
    </p:spTree>
    <p:extLst>
      <p:ext uri="{BB962C8B-B14F-4D97-AF65-F5344CB8AC3E}">
        <p14:creationId xmlns:p14="http://schemas.microsoft.com/office/powerpoint/2010/main" val="251682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400" dirty="0" smtClean="0"/>
              <a:t>Verify all your bin locations are correct.</a:t>
            </a:r>
          </a:p>
          <a:p>
            <a:pPr>
              <a:lnSpc>
                <a:spcPct val="90000"/>
              </a:lnSpc>
            </a:pPr>
            <a:endParaRPr lang="en-US" altLang="en-US" sz="2400" dirty="0" smtClean="0"/>
          </a:p>
          <a:p>
            <a:pPr>
              <a:lnSpc>
                <a:spcPct val="90000"/>
              </a:lnSpc>
            </a:pPr>
            <a:r>
              <a:rPr lang="en-US" altLang="en-US" sz="2400" dirty="0" smtClean="0"/>
              <a:t>Print contents by location report.</a:t>
            </a:r>
          </a:p>
          <a:p>
            <a:pPr>
              <a:lnSpc>
                <a:spcPct val="90000"/>
              </a:lnSpc>
            </a:pPr>
            <a:endParaRPr lang="en-US" altLang="en-US" sz="2400" dirty="0" smtClean="0"/>
          </a:p>
          <a:p>
            <a:pPr>
              <a:lnSpc>
                <a:spcPct val="90000"/>
              </a:lnSpc>
            </a:pPr>
            <a:r>
              <a:rPr lang="en-US" altLang="en-US" sz="2400" dirty="0" smtClean="0"/>
              <a:t>Walk your floor checking each bin against your contents by location report.</a:t>
            </a:r>
          </a:p>
          <a:p>
            <a:pPr>
              <a:lnSpc>
                <a:spcPct val="90000"/>
              </a:lnSpc>
            </a:pPr>
            <a:endParaRPr lang="en-US" altLang="en-US" sz="2400" dirty="0" smtClean="0"/>
          </a:p>
          <a:p>
            <a:pPr>
              <a:lnSpc>
                <a:spcPct val="90000"/>
              </a:lnSpc>
            </a:pPr>
            <a:r>
              <a:rPr lang="en-US" altLang="en-US" sz="2400" dirty="0" smtClean="0"/>
              <a:t>If your report does not match the actual product in the bin you must do a bin move in the system to the correct bin and verify the override locations.</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6</a:t>
            </a:fld>
            <a:endParaRPr lang="en-US" altLang="en-US"/>
          </a:p>
        </p:txBody>
      </p:sp>
    </p:spTree>
    <p:extLst>
      <p:ext uri="{BB962C8B-B14F-4D97-AF65-F5344CB8AC3E}">
        <p14:creationId xmlns:p14="http://schemas.microsoft.com/office/powerpoint/2010/main" val="251682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smtClean="0"/>
              <a:t>Check the bargain area.</a:t>
            </a:r>
          </a:p>
          <a:p>
            <a:endParaRPr lang="en-US" altLang="en-US" sz="1200" smtClean="0"/>
          </a:p>
          <a:p>
            <a:r>
              <a:rPr lang="en-US" altLang="en-US" sz="1200" smtClean="0"/>
              <a:t>Separate product labeled 44000Z from product which will be counted.</a:t>
            </a:r>
          </a:p>
          <a:p>
            <a:endParaRPr lang="en-US" altLang="en-US" sz="1200" smtClean="0"/>
          </a:p>
          <a:p>
            <a:r>
              <a:rPr lang="en-US" altLang="en-US" sz="1200" smtClean="0"/>
              <a:t>Make sure a bin location is listed for product to be counted.</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7</a:t>
            </a:fld>
            <a:endParaRPr lang="en-US" altLang="en-US"/>
          </a:p>
        </p:txBody>
      </p:sp>
    </p:spTree>
    <p:extLst>
      <p:ext uri="{BB962C8B-B14F-4D97-AF65-F5344CB8AC3E}">
        <p14:creationId xmlns:p14="http://schemas.microsoft.com/office/powerpoint/2010/main" val="297840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t>When ever possible a second person should then walk the floor with a new contents by location report to double check for accuracy.</a:t>
            </a:r>
          </a:p>
          <a:p>
            <a:endParaRPr lang="en-US" altLang="en-US" smtClean="0"/>
          </a:p>
          <a:p>
            <a:r>
              <a:rPr lang="en-US" altLang="en-US" smtClean="0"/>
              <a:t>Remember:</a:t>
            </a:r>
          </a:p>
          <a:p>
            <a:endParaRPr lang="en-US" altLang="en-US" smtClean="0"/>
          </a:p>
          <a:p>
            <a:r>
              <a:rPr lang="en-US" altLang="en-US" smtClean="0"/>
              <a:t>The result of your physical inventory count is 90% preparation and 10% of what you do on inventory day.</a:t>
            </a:r>
          </a:p>
          <a:p>
            <a:endParaRPr lang="en-US" altLang="en-US" smtClean="0"/>
          </a:p>
          <a:p>
            <a:r>
              <a:rPr lang="en-US" altLang="en-US" smtClean="0"/>
              <a:t>So the better you prepare the better your result will be. </a:t>
            </a:r>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8</a:t>
            </a:fld>
            <a:endParaRPr lang="en-US" altLang="en-US"/>
          </a:p>
        </p:txBody>
      </p:sp>
    </p:spTree>
    <p:extLst>
      <p:ext uri="{BB962C8B-B14F-4D97-AF65-F5344CB8AC3E}">
        <p14:creationId xmlns:p14="http://schemas.microsoft.com/office/powerpoint/2010/main" val="217477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One Week Before Inventory</a:t>
            </a:r>
          </a:p>
          <a:p>
            <a:endParaRPr lang="en-US" altLang="en-US" sz="1200" dirty="0" smtClean="0"/>
          </a:p>
          <a:p>
            <a:r>
              <a:rPr lang="en-US" altLang="en-US" sz="1200" dirty="0" smtClean="0"/>
              <a:t>Print the Location Audit Report.</a:t>
            </a:r>
          </a:p>
          <a:p>
            <a:endParaRPr lang="en-US" altLang="en-US" sz="1200" dirty="0" smtClean="0"/>
          </a:p>
          <a:p>
            <a:r>
              <a:rPr lang="en-US" altLang="en-US" sz="1200" dirty="0" smtClean="0"/>
              <a:t>Manage your negatives by bin.</a:t>
            </a:r>
          </a:p>
          <a:p>
            <a:endParaRPr lang="en-US" altLang="en-US" sz="1200" dirty="0" smtClean="0"/>
          </a:p>
          <a:p>
            <a:r>
              <a:rPr lang="en-US" altLang="en-US" sz="1200" dirty="0" smtClean="0"/>
              <a:t>You cannot have negatives going in to inventory.</a:t>
            </a:r>
          </a:p>
          <a:p>
            <a:endParaRPr lang="en-US" dirty="0"/>
          </a:p>
        </p:txBody>
      </p:sp>
      <p:sp>
        <p:nvSpPr>
          <p:cNvPr id="4" name="Slide Number Placeholder 3"/>
          <p:cNvSpPr>
            <a:spLocks noGrp="1"/>
          </p:cNvSpPr>
          <p:nvPr>
            <p:ph type="sldNum" sz="quarter" idx="10"/>
          </p:nvPr>
        </p:nvSpPr>
        <p:spPr/>
        <p:txBody>
          <a:bodyPr/>
          <a:lstStyle/>
          <a:p>
            <a:fld id="{9A2F3630-BB79-46AC-B876-14C08B302057}" type="slidenum">
              <a:rPr lang="en-US" altLang="en-US" smtClean="0"/>
              <a:pPr/>
              <a:t>9</a:t>
            </a:fld>
            <a:endParaRPr lang="en-US" altLang="en-US"/>
          </a:p>
        </p:txBody>
      </p:sp>
    </p:spTree>
    <p:extLst>
      <p:ext uri="{BB962C8B-B14F-4D97-AF65-F5344CB8AC3E}">
        <p14:creationId xmlns:p14="http://schemas.microsoft.com/office/powerpoint/2010/main" val="264252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1056163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281381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271338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2587255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2012402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971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103068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191111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287282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31617837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14261127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361696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828800" y="6400800"/>
            <a:ext cx="7315200" cy="457200"/>
          </a:xfrm>
          <a:prstGeom prst="rect">
            <a:avLst/>
          </a:prstGeom>
        </p:spPr>
        <p:txBody>
          <a:bodyPr/>
          <a:lstStyle>
            <a:lvl1pPr>
              <a:defRPr/>
            </a:lvl1pPr>
          </a:lstStyle>
          <a:p>
            <a:r>
              <a:rPr lang="en-US" altLang="en-US"/>
              <a:t>Procedures</a:t>
            </a:r>
          </a:p>
        </p:txBody>
      </p:sp>
    </p:spTree>
    <p:extLst>
      <p:ext uri="{BB962C8B-B14F-4D97-AF65-F5344CB8AC3E}">
        <p14:creationId xmlns:p14="http://schemas.microsoft.com/office/powerpoint/2010/main" val="6904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7" name="Picture 6" descr="kelly_powerpoint_topbanding.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276412"/>
          </a:xfrm>
          <a:prstGeom prst="rect">
            <a:avLst/>
          </a:prstGeom>
        </p:spPr>
      </p:pic>
      <p:pic>
        <p:nvPicPr>
          <p:cNvPr id="8" name="Picture 7" descr="kelly_powerpoint_footer.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122827"/>
            <a:ext cx="9144000" cy="7426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27.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notesSlide" Target="../notesSlides/notesSlide45.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3"/>
          <p:cNvSpPr>
            <a:spLocks noGrp="1" noChangeArrowheads="1"/>
          </p:cNvSpPr>
          <p:nvPr>
            <p:ph type="ctrTitle"/>
          </p:nvPr>
        </p:nvSpPr>
        <p:spPr>
          <a:xfrm>
            <a:off x="685800" y="1143000"/>
            <a:ext cx="7772400" cy="1143000"/>
          </a:xfrm>
        </p:spPr>
        <p:txBody>
          <a:bodyPr/>
          <a:lstStyle/>
          <a:p>
            <a:r>
              <a:rPr lang="en-US" altLang="en-US" dirty="0">
                <a:latin typeface="Arial" panose="020B0604020202020204" pitchFamily="34" charset="0"/>
                <a:cs typeface="Arial" panose="020B0604020202020204" pitchFamily="34" charset="0"/>
              </a:rPr>
              <a:t>Physical Inventory Training</a:t>
            </a:r>
          </a:p>
        </p:txBody>
      </p:sp>
      <p:pic>
        <p:nvPicPr>
          <p:cNvPr id="2" name="As You Said 1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3163229"/>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5"/>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99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308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4"/>
          <p:cNvSpPr>
            <a:spLocks noGrp="1" noChangeArrowheads="1"/>
          </p:cNvSpPr>
          <p:nvPr>
            <p:ph type="body" sz="half" idx="2"/>
          </p:nvPr>
        </p:nvSpPr>
        <p:spPr>
          <a:xfrm>
            <a:off x="495300" y="1676400"/>
            <a:ext cx="8153400" cy="3886200"/>
          </a:xfrm>
        </p:spPr>
        <p:txBody>
          <a:bodyPr/>
          <a:lstStyle/>
          <a:p>
            <a:r>
              <a:rPr lang="en-US" altLang="en-US" sz="2800" dirty="0"/>
              <a:t>Print Contents by Location Report for your 1’s.</a:t>
            </a:r>
          </a:p>
          <a:p>
            <a:pPr lvl="1"/>
            <a:r>
              <a:rPr lang="en-US" altLang="en-US" sz="2400" dirty="0"/>
              <a:t>Manage your 1’s.</a:t>
            </a:r>
          </a:p>
        </p:txBody>
      </p:sp>
      <p:sp>
        <p:nvSpPr>
          <p:cNvPr id="7" name="Rectangle 2"/>
          <p:cNvSpPr txBox="1">
            <a:spLocks noChangeArrowheads="1"/>
          </p:cNvSpPr>
          <p:nvPr/>
        </p:nvSpPr>
        <p:spPr bwMode="auto">
          <a:xfrm>
            <a:off x="0" y="85725"/>
            <a:ext cx="9144000"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en-US" sz="4000" kern="0" smtClean="0"/>
              <a:t>Preparation-One Week Before Inventory</a:t>
            </a:r>
            <a:endParaRPr lang="en-US" altLang="en-US" sz="4000" kern="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33350"/>
            <a:ext cx="8686799" cy="5981701"/>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fade">
                                      <p:cBhvr>
                                        <p:cTn id="7" dur="500"/>
                                        <p:tgtEl>
                                          <p:spTgt spid="747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56">
                                            <p:txEl>
                                              <p:pRg st="1" end="1"/>
                                            </p:txEl>
                                          </p:spTgt>
                                        </p:tgtEl>
                                        <p:attrNameLst>
                                          <p:attrName>style.visibility</p:attrName>
                                        </p:attrNameLst>
                                      </p:cBhvr>
                                      <p:to>
                                        <p:strVal val="visible"/>
                                      </p:to>
                                    </p:set>
                                    <p:animEffect transition="in" filter="fade">
                                      <p:cBhvr>
                                        <p:cTn id="10" dur="500"/>
                                        <p:tgtEl>
                                          <p:spTgt spid="7475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body" sz="half" idx="2"/>
          </p:nvPr>
        </p:nvSpPr>
        <p:spPr>
          <a:xfrm>
            <a:off x="4648200" y="1676400"/>
            <a:ext cx="3810000" cy="4419600"/>
          </a:xfrm>
        </p:spPr>
        <p:txBody>
          <a:bodyPr/>
          <a:lstStyle/>
          <a:p>
            <a:pPr>
              <a:lnSpc>
                <a:spcPct val="90000"/>
              </a:lnSpc>
            </a:pPr>
            <a:r>
              <a:rPr lang="en-US" altLang="en-US" sz="2400" dirty="0"/>
              <a:t>All excess </a:t>
            </a:r>
            <a:r>
              <a:rPr lang="en-US" altLang="en-US" sz="2400" dirty="0" smtClean="0"/>
              <a:t>needs </a:t>
            </a:r>
            <a:r>
              <a:rPr lang="en-US" altLang="en-US" sz="2400" dirty="0"/>
              <a:t>to be separated </a:t>
            </a:r>
            <a:r>
              <a:rPr lang="en-US" altLang="en-US" sz="2400" dirty="0" smtClean="0"/>
              <a:t>into </a:t>
            </a:r>
            <a:r>
              <a:rPr lang="en-US" altLang="en-US" sz="2400" dirty="0"/>
              <a:t>2 areas.</a:t>
            </a:r>
          </a:p>
          <a:p>
            <a:pPr>
              <a:lnSpc>
                <a:spcPct val="90000"/>
              </a:lnSpc>
            </a:pPr>
            <a:r>
              <a:rPr lang="en-US" altLang="en-US" sz="2400" dirty="0"/>
              <a:t>First area is non-stock.</a:t>
            </a:r>
          </a:p>
          <a:p>
            <a:pPr>
              <a:lnSpc>
                <a:spcPct val="90000"/>
              </a:lnSpc>
            </a:pPr>
            <a:r>
              <a:rPr lang="en-US" altLang="en-US" sz="2400" dirty="0"/>
              <a:t>Second area is stocking items.</a:t>
            </a:r>
          </a:p>
          <a:p>
            <a:pPr>
              <a:lnSpc>
                <a:spcPct val="90000"/>
              </a:lnSpc>
            </a:pPr>
            <a:r>
              <a:rPr lang="en-US" altLang="en-US" sz="2400" dirty="0"/>
              <a:t>All non-stock should be in your 1’s and counted on a count sheet.</a:t>
            </a:r>
          </a:p>
          <a:p>
            <a:pPr>
              <a:lnSpc>
                <a:spcPct val="90000"/>
              </a:lnSpc>
            </a:pPr>
            <a:r>
              <a:rPr lang="en-US" altLang="en-US" sz="2400" dirty="0"/>
              <a:t>All stocking items will be counted on an inventory count tag and with product in the aisle.</a:t>
            </a:r>
          </a:p>
        </p:txBody>
      </p:sp>
      <p:pic>
        <p:nvPicPr>
          <p:cNvPr id="33798" name="Picture 6" descr="C:\Documents and Settings\j.hellon.KP\My Documents\My Pictures\Phys. Inventory Training\Surplus No Tags.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95325" y="1600200"/>
            <a:ext cx="3810000" cy="21336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685800" y="3871119"/>
            <a:ext cx="3810000" cy="2133600"/>
            <a:chOff x="685800" y="3871119"/>
            <a:chExt cx="3810000" cy="2133600"/>
          </a:xfrm>
        </p:grpSpPr>
        <p:pic>
          <p:nvPicPr>
            <p:cNvPr id="33800" name="Picture 8" descr="C:\Documents and Settings\j.hellon.KP\My Documents\My Pictures\Phys. Inventory Training\Return skid 1'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871119"/>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3803" name="Text Box 11"/>
            <p:cNvSpPr txBox="1">
              <a:spLocks noChangeArrowheads="1"/>
            </p:cNvSpPr>
            <p:nvPr/>
          </p:nvSpPr>
          <p:spPr bwMode="auto">
            <a:xfrm>
              <a:off x="2971800" y="5547519"/>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bg1"/>
                  </a:solidFill>
                </a:rPr>
                <a:t>Non-stock</a:t>
              </a:r>
              <a:r>
                <a:rPr lang="en-US" altLang="en-US" dirty="0">
                  <a:solidFill>
                    <a:schemeClr val="bg1"/>
                  </a:solidFill>
                </a:rPr>
                <a:t> </a:t>
              </a:r>
            </a:p>
          </p:txBody>
        </p:sp>
      </p:grpSp>
      <p:sp>
        <p:nvSpPr>
          <p:cNvPr id="33805" name="Text Box 13"/>
          <p:cNvSpPr txBox="1">
            <a:spLocks noChangeArrowheads="1"/>
          </p:cNvSpPr>
          <p:nvPr/>
        </p:nvSpPr>
        <p:spPr bwMode="auto">
          <a:xfrm>
            <a:off x="914400" y="3321843"/>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bg1"/>
                </a:solidFill>
              </a:rPr>
              <a:t>Stocking Items</a:t>
            </a:r>
          </a:p>
        </p:txBody>
      </p:sp>
      <p:sp>
        <p:nvSpPr>
          <p:cNvPr id="11" name="Rectangle 2"/>
          <p:cNvSpPr>
            <a:spLocks noGrp="1" noChangeArrowheads="1"/>
          </p:cNvSpPr>
          <p:nvPr>
            <p:ph type="title"/>
          </p:nvPr>
        </p:nvSpPr>
        <p:spPr>
          <a:xfrm>
            <a:off x="0" y="85725"/>
            <a:ext cx="9144000" cy="1143000"/>
          </a:xfrm>
        </p:spPr>
        <p:txBody>
          <a:bodyPr/>
          <a:lstStyle/>
          <a:p>
            <a:r>
              <a:rPr lang="en-US" altLang="en-US" sz="4000" dirty="0"/>
              <a:t>Preparation-One Week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fade">
                                      <p:cBhvr>
                                        <p:cTn id="12" dur="500"/>
                                        <p:tgtEl>
                                          <p:spTgt spid="3379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796">
                                            <p:txEl>
                                              <p:pRg st="2" end="2"/>
                                            </p:txEl>
                                          </p:spTgt>
                                        </p:tgtEl>
                                        <p:attrNameLst>
                                          <p:attrName>style.visibility</p:attrName>
                                        </p:attrNameLst>
                                      </p:cBhvr>
                                      <p:to>
                                        <p:strVal val="visible"/>
                                      </p:to>
                                    </p:set>
                                    <p:animEffect transition="in" filter="fade">
                                      <p:cBhvr>
                                        <p:cTn id="20" dur="500"/>
                                        <p:tgtEl>
                                          <p:spTgt spid="3379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3798"/>
                                        </p:tgtEl>
                                        <p:attrNameLst>
                                          <p:attrName>style.visibility</p:attrName>
                                        </p:attrNameLst>
                                      </p:cBhvr>
                                      <p:to>
                                        <p:strVal val="visible"/>
                                      </p:to>
                                    </p:set>
                                    <p:animEffect transition="in" filter="fade">
                                      <p:cBhvr>
                                        <p:cTn id="23" dur="500"/>
                                        <p:tgtEl>
                                          <p:spTgt spid="337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796">
                                            <p:txEl>
                                              <p:pRg st="3" end="3"/>
                                            </p:txEl>
                                          </p:spTgt>
                                        </p:tgtEl>
                                        <p:attrNameLst>
                                          <p:attrName>style.visibility</p:attrName>
                                        </p:attrNameLst>
                                      </p:cBhvr>
                                      <p:to>
                                        <p:strVal val="visible"/>
                                      </p:to>
                                    </p:set>
                                    <p:animEffect transition="in" filter="fade">
                                      <p:cBhvr>
                                        <p:cTn id="28" dur="500"/>
                                        <p:tgtEl>
                                          <p:spTgt spid="3379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796">
                                            <p:txEl>
                                              <p:pRg st="4" end="4"/>
                                            </p:txEl>
                                          </p:spTgt>
                                        </p:tgtEl>
                                        <p:attrNameLst>
                                          <p:attrName>style.visibility</p:attrName>
                                        </p:attrNameLst>
                                      </p:cBhvr>
                                      <p:to>
                                        <p:strVal val="visible"/>
                                      </p:to>
                                    </p:set>
                                    <p:animEffect transition="in" filter="fade">
                                      <p:cBhvr>
                                        <p:cTn id="33" dur="500"/>
                                        <p:tgtEl>
                                          <p:spTgt spid="337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body" sz="half" idx="2"/>
          </p:nvPr>
        </p:nvSpPr>
        <p:spPr>
          <a:xfrm>
            <a:off x="4648200" y="1676400"/>
            <a:ext cx="3810000" cy="4419600"/>
          </a:xfrm>
        </p:spPr>
        <p:txBody>
          <a:bodyPr/>
          <a:lstStyle/>
          <a:p>
            <a:pPr>
              <a:lnSpc>
                <a:spcPct val="90000"/>
              </a:lnSpc>
            </a:pPr>
            <a:r>
              <a:rPr lang="en-US" altLang="en-US" sz="2400" dirty="0"/>
              <a:t>Employees should be looking </a:t>
            </a:r>
            <a:r>
              <a:rPr lang="en-US" altLang="en-US" sz="2400" dirty="0" smtClean="0"/>
              <a:t>product </a:t>
            </a:r>
            <a:r>
              <a:rPr lang="en-US" altLang="en-US" sz="2400" dirty="0"/>
              <a:t>in </a:t>
            </a:r>
            <a:r>
              <a:rPr lang="en-US" altLang="en-US" sz="2400" dirty="0" smtClean="0"/>
              <a:t>the wrong bin</a:t>
            </a:r>
            <a:r>
              <a:rPr lang="en-US" altLang="en-US" sz="2400" dirty="0"/>
              <a:t>.</a:t>
            </a:r>
          </a:p>
          <a:p>
            <a:pPr>
              <a:lnSpc>
                <a:spcPct val="90000"/>
              </a:lnSpc>
            </a:pPr>
            <a:r>
              <a:rPr lang="en-US" altLang="en-US" sz="2400" dirty="0" smtClean="0"/>
              <a:t>Tape </a:t>
            </a:r>
            <a:r>
              <a:rPr lang="en-US" altLang="en-US" sz="2400" dirty="0"/>
              <a:t>up open packages.</a:t>
            </a:r>
          </a:p>
          <a:p>
            <a:pPr>
              <a:lnSpc>
                <a:spcPct val="90000"/>
              </a:lnSpc>
            </a:pPr>
            <a:r>
              <a:rPr lang="en-US" altLang="en-US" sz="2400" dirty="0"/>
              <a:t>Filling sample bins.</a:t>
            </a:r>
          </a:p>
          <a:p>
            <a:pPr>
              <a:lnSpc>
                <a:spcPct val="90000"/>
              </a:lnSpc>
            </a:pPr>
            <a:r>
              <a:rPr lang="en-US" altLang="en-US" sz="2400" dirty="0"/>
              <a:t>Adjusting any </a:t>
            </a:r>
            <a:r>
              <a:rPr lang="en-US" altLang="en-US" sz="2400" dirty="0" smtClean="0"/>
              <a:t>samples out of inventory.</a:t>
            </a:r>
            <a:endParaRPr lang="en-US" altLang="en-US" sz="2400" dirty="0"/>
          </a:p>
          <a:p>
            <a:pPr>
              <a:lnSpc>
                <a:spcPct val="90000"/>
              </a:lnSpc>
            </a:pPr>
            <a:r>
              <a:rPr lang="en-US" altLang="en-US" sz="2400" dirty="0"/>
              <a:t>Writing off damaged stock and usage items.</a:t>
            </a:r>
          </a:p>
          <a:p>
            <a:pPr>
              <a:lnSpc>
                <a:spcPct val="90000"/>
              </a:lnSpc>
            </a:pPr>
            <a:r>
              <a:rPr lang="en-US" altLang="en-US" sz="2400" dirty="0"/>
              <a:t>Make sure you have a back up toner cartridge for your printer.</a:t>
            </a:r>
          </a:p>
          <a:p>
            <a:pPr>
              <a:lnSpc>
                <a:spcPct val="90000"/>
              </a:lnSpc>
              <a:buFontTx/>
              <a:buNone/>
            </a:pPr>
            <a:endParaRPr lang="en-US" altLang="en-US" sz="2400" dirty="0"/>
          </a:p>
        </p:txBody>
      </p:sp>
      <p:pic>
        <p:nvPicPr>
          <p:cNvPr id="35846" name="Picture 6" descr="C:\Documents and Settings\j.hellon.KP\My Documents\My Pictures\Phys. Inventory Training\Mixed product in bin.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85800" y="1752600"/>
            <a:ext cx="3810000" cy="41148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p:cNvSpPr>
            <a:spLocks noGrp="1" noChangeArrowheads="1"/>
          </p:cNvSpPr>
          <p:nvPr>
            <p:ph type="title"/>
          </p:nvPr>
        </p:nvSpPr>
        <p:spPr>
          <a:xfrm>
            <a:off x="0" y="85725"/>
            <a:ext cx="9144000" cy="1143000"/>
          </a:xfrm>
        </p:spPr>
        <p:txBody>
          <a:bodyPr/>
          <a:lstStyle/>
          <a:p>
            <a:r>
              <a:rPr lang="en-US" altLang="en-US" sz="4000" dirty="0"/>
              <a:t>Preparation-One Week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fade">
                                      <p:cBhvr>
                                        <p:cTn id="7" dur="500"/>
                                        <p:tgtEl>
                                          <p:spTgt spid="358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fade">
                                      <p:cBhvr>
                                        <p:cTn id="10" dur="500"/>
                                        <p:tgtEl>
                                          <p:spTgt spid="358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844">
                                            <p:txEl>
                                              <p:pRg st="1" end="1"/>
                                            </p:txEl>
                                          </p:spTgt>
                                        </p:tgtEl>
                                        <p:attrNameLst>
                                          <p:attrName>style.visibility</p:attrName>
                                        </p:attrNameLst>
                                      </p:cBhvr>
                                      <p:to>
                                        <p:strVal val="visible"/>
                                      </p:to>
                                    </p:set>
                                    <p:animEffect transition="in" filter="fade">
                                      <p:cBhvr>
                                        <p:cTn id="15" dur="500"/>
                                        <p:tgtEl>
                                          <p:spTgt spid="358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4">
                                            <p:txEl>
                                              <p:pRg st="2" end="2"/>
                                            </p:txEl>
                                          </p:spTgt>
                                        </p:tgtEl>
                                        <p:attrNameLst>
                                          <p:attrName>style.visibility</p:attrName>
                                        </p:attrNameLst>
                                      </p:cBhvr>
                                      <p:to>
                                        <p:strVal val="visible"/>
                                      </p:to>
                                    </p:set>
                                    <p:animEffect transition="in" filter="fade">
                                      <p:cBhvr>
                                        <p:cTn id="20" dur="500"/>
                                        <p:tgtEl>
                                          <p:spTgt spid="358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Effect transition="in" filter="fade">
                                      <p:cBhvr>
                                        <p:cTn id="25" dur="500"/>
                                        <p:tgtEl>
                                          <p:spTgt spid="3584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844">
                                            <p:txEl>
                                              <p:pRg st="4" end="4"/>
                                            </p:txEl>
                                          </p:spTgt>
                                        </p:tgtEl>
                                        <p:attrNameLst>
                                          <p:attrName>style.visibility</p:attrName>
                                        </p:attrNameLst>
                                      </p:cBhvr>
                                      <p:to>
                                        <p:strVal val="visible"/>
                                      </p:to>
                                    </p:set>
                                    <p:animEffect transition="in" filter="fade">
                                      <p:cBhvr>
                                        <p:cTn id="30" dur="500"/>
                                        <p:tgtEl>
                                          <p:spTgt spid="3584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844">
                                            <p:txEl>
                                              <p:pRg st="5" end="5"/>
                                            </p:txEl>
                                          </p:spTgt>
                                        </p:tgtEl>
                                        <p:attrNameLst>
                                          <p:attrName>style.visibility</p:attrName>
                                        </p:attrNameLst>
                                      </p:cBhvr>
                                      <p:to>
                                        <p:strVal val="visible"/>
                                      </p:to>
                                    </p:set>
                                    <p:animEffect transition="in" filter="fade">
                                      <p:cBhvr>
                                        <p:cTn id="35" dur="500"/>
                                        <p:tgtEl>
                                          <p:spTgt spid="358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sp>
        <p:nvSpPr>
          <p:cNvPr id="36868" name="Rectangle 4"/>
          <p:cNvSpPr>
            <a:spLocks noGrp="1" noChangeArrowheads="1"/>
          </p:cNvSpPr>
          <p:nvPr>
            <p:ph type="body" sz="half" idx="2"/>
          </p:nvPr>
        </p:nvSpPr>
        <p:spPr/>
        <p:txBody>
          <a:bodyPr/>
          <a:lstStyle/>
          <a:p>
            <a:r>
              <a:rPr lang="en-US" altLang="en-US" sz="2800" dirty="0"/>
              <a:t>Make sure all supplies are </a:t>
            </a:r>
            <a:r>
              <a:rPr lang="en-US" altLang="en-US" sz="2800" dirty="0" smtClean="0"/>
              <a:t>ready:</a:t>
            </a:r>
          </a:p>
          <a:p>
            <a:pPr marL="800100" lvl="1" indent="-342900">
              <a:buFont typeface="Wingdings" panose="05000000000000000000" pitchFamily="2" charset="2"/>
              <a:buChar char="ü"/>
            </a:pPr>
            <a:r>
              <a:rPr lang="en-US" altLang="en-US" sz="2400" dirty="0" smtClean="0"/>
              <a:t>Pencils</a:t>
            </a:r>
          </a:p>
          <a:p>
            <a:pPr marL="800100" lvl="1" indent="-342900">
              <a:buFont typeface="Wingdings" panose="05000000000000000000" pitchFamily="2" charset="2"/>
              <a:buChar char="ü"/>
            </a:pPr>
            <a:r>
              <a:rPr lang="en-US" altLang="en-US" sz="2400" dirty="0" smtClean="0"/>
              <a:t>Toner</a:t>
            </a:r>
          </a:p>
          <a:p>
            <a:pPr marL="800100" lvl="1" indent="-342900">
              <a:buFont typeface="Wingdings" panose="05000000000000000000" pitchFamily="2" charset="2"/>
              <a:buChar char="ü"/>
            </a:pPr>
            <a:r>
              <a:rPr lang="en-US" altLang="en-US" sz="2400" dirty="0" smtClean="0"/>
              <a:t>Count tags </a:t>
            </a:r>
          </a:p>
          <a:p>
            <a:pPr marL="800100" lvl="1" indent="-342900">
              <a:buFont typeface="Wingdings" panose="05000000000000000000" pitchFamily="2" charset="2"/>
              <a:buChar char="ü"/>
            </a:pPr>
            <a:r>
              <a:rPr lang="en-US" altLang="en-US" sz="2400" dirty="0" smtClean="0"/>
              <a:t>clipboards </a:t>
            </a:r>
          </a:p>
          <a:p>
            <a:pPr marL="800100" lvl="1" indent="-342900">
              <a:buFont typeface="Wingdings" panose="05000000000000000000" pitchFamily="2" charset="2"/>
              <a:buChar char="ü"/>
            </a:pPr>
            <a:r>
              <a:rPr lang="en-US" altLang="en-US" sz="2400" dirty="0" smtClean="0"/>
              <a:t>Colored Post It tags</a:t>
            </a:r>
          </a:p>
          <a:p>
            <a:pPr marL="800100" lvl="1" indent="-342900">
              <a:buFont typeface="Wingdings" panose="05000000000000000000" pitchFamily="2" charset="2"/>
              <a:buChar char="ü"/>
            </a:pPr>
            <a:r>
              <a:rPr lang="en-US" altLang="en-US" sz="2400" dirty="0" smtClean="0"/>
              <a:t>etc</a:t>
            </a:r>
            <a:r>
              <a:rPr lang="en-US" altLang="en-US" sz="2400" dirty="0"/>
              <a:t>.</a:t>
            </a:r>
          </a:p>
          <a:p>
            <a:pPr>
              <a:buFontTx/>
              <a:buNone/>
            </a:pPr>
            <a:endParaRPr lang="en-US" altLang="en-US" sz="2800" dirty="0"/>
          </a:p>
        </p:txBody>
      </p:sp>
      <p:pic>
        <p:nvPicPr>
          <p:cNvPr id="36870" name="Picture 6" descr="C:\Documents and Settings\j.hellon.KP\My Documents\My Pictures\Phys. Inventory Training\Supplies.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445911" y="2133600"/>
            <a:ext cx="4049889" cy="32004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500"/>
                                        <p:tgtEl>
                                          <p:spTgt spid="3686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fade">
                                      <p:cBhvr>
                                        <p:cTn id="10" dur="500"/>
                                        <p:tgtEl>
                                          <p:spTgt spid="368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868">
                                            <p:txEl>
                                              <p:pRg st="1" end="1"/>
                                            </p:txEl>
                                          </p:spTgt>
                                        </p:tgtEl>
                                        <p:attrNameLst>
                                          <p:attrName>style.visibility</p:attrName>
                                        </p:attrNameLst>
                                      </p:cBhvr>
                                      <p:to>
                                        <p:strVal val="visible"/>
                                      </p:to>
                                    </p:set>
                                    <p:animEffect transition="in" filter="fade">
                                      <p:cBhvr>
                                        <p:cTn id="15" dur="500"/>
                                        <p:tgtEl>
                                          <p:spTgt spid="368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868">
                                            <p:txEl>
                                              <p:pRg st="2" end="2"/>
                                            </p:txEl>
                                          </p:spTgt>
                                        </p:tgtEl>
                                        <p:attrNameLst>
                                          <p:attrName>style.visibility</p:attrName>
                                        </p:attrNameLst>
                                      </p:cBhvr>
                                      <p:to>
                                        <p:strVal val="visible"/>
                                      </p:to>
                                    </p:set>
                                    <p:animEffect transition="in" filter="fade">
                                      <p:cBhvr>
                                        <p:cTn id="20" dur="500"/>
                                        <p:tgtEl>
                                          <p:spTgt spid="3686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868">
                                            <p:txEl>
                                              <p:pRg st="3" end="3"/>
                                            </p:txEl>
                                          </p:spTgt>
                                        </p:tgtEl>
                                        <p:attrNameLst>
                                          <p:attrName>style.visibility</p:attrName>
                                        </p:attrNameLst>
                                      </p:cBhvr>
                                      <p:to>
                                        <p:strVal val="visible"/>
                                      </p:to>
                                    </p:set>
                                    <p:animEffect transition="in" filter="fade">
                                      <p:cBhvr>
                                        <p:cTn id="25" dur="500"/>
                                        <p:tgtEl>
                                          <p:spTgt spid="368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868">
                                            <p:txEl>
                                              <p:pRg st="4" end="4"/>
                                            </p:txEl>
                                          </p:spTgt>
                                        </p:tgtEl>
                                        <p:attrNameLst>
                                          <p:attrName>style.visibility</p:attrName>
                                        </p:attrNameLst>
                                      </p:cBhvr>
                                      <p:to>
                                        <p:strVal val="visible"/>
                                      </p:to>
                                    </p:set>
                                    <p:animEffect transition="in" filter="fade">
                                      <p:cBhvr>
                                        <p:cTn id="30" dur="500"/>
                                        <p:tgtEl>
                                          <p:spTgt spid="3686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868">
                                            <p:txEl>
                                              <p:pRg st="5" end="5"/>
                                            </p:txEl>
                                          </p:spTgt>
                                        </p:tgtEl>
                                        <p:attrNameLst>
                                          <p:attrName>style.visibility</p:attrName>
                                        </p:attrNameLst>
                                      </p:cBhvr>
                                      <p:to>
                                        <p:strVal val="visible"/>
                                      </p:to>
                                    </p:set>
                                    <p:animEffect transition="in" filter="fade">
                                      <p:cBhvr>
                                        <p:cTn id="35" dur="500"/>
                                        <p:tgtEl>
                                          <p:spTgt spid="3686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868">
                                            <p:txEl>
                                              <p:pRg st="6" end="6"/>
                                            </p:txEl>
                                          </p:spTgt>
                                        </p:tgtEl>
                                        <p:attrNameLst>
                                          <p:attrName>style.visibility</p:attrName>
                                        </p:attrNameLst>
                                      </p:cBhvr>
                                      <p:to>
                                        <p:strVal val="visible"/>
                                      </p:to>
                                    </p:set>
                                    <p:animEffect transition="in" filter="fade">
                                      <p:cBhvr>
                                        <p:cTn id="40" dur="500"/>
                                        <p:tgtEl>
                                          <p:spTgt spid="368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48200" y="1219200"/>
            <a:ext cx="3810000" cy="4876800"/>
          </a:xfrm>
        </p:spPr>
        <p:txBody>
          <a:bodyPr/>
          <a:lstStyle/>
          <a:p>
            <a:r>
              <a:rPr lang="en-US" sz="2400" dirty="0" smtClean="0"/>
              <a:t>Inventory Count Tag</a:t>
            </a:r>
          </a:p>
          <a:p>
            <a:pPr lvl="1"/>
            <a:r>
              <a:rPr lang="en-US" sz="1900" dirty="0" smtClean="0"/>
              <a:t>This is a 2 part form</a:t>
            </a:r>
          </a:p>
          <a:p>
            <a:pPr lvl="2"/>
            <a:r>
              <a:rPr lang="en-US" sz="1500" dirty="0" smtClean="0"/>
              <a:t>The top is Pink </a:t>
            </a:r>
          </a:p>
          <a:p>
            <a:pPr lvl="2"/>
            <a:r>
              <a:rPr lang="en-US" sz="1500" dirty="0" smtClean="0"/>
              <a:t>The bottom is Goldenrod</a:t>
            </a:r>
          </a:p>
          <a:p>
            <a:pPr lvl="1"/>
            <a:r>
              <a:rPr lang="en-US" sz="1900" dirty="0" smtClean="0"/>
              <a:t>This tag is used to count items in back stock, surplus, dock area, will call and return area</a:t>
            </a:r>
            <a:endParaRPr lang="en-US" sz="1900" dirty="0"/>
          </a:p>
        </p:txBody>
      </p:sp>
      <p:sp>
        <p:nvSpPr>
          <p:cNvPr id="6"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pic>
        <p:nvPicPr>
          <p:cNvPr id="8" name="ClipAr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38200" y="1219201"/>
            <a:ext cx="3020756" cy="470178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814224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85800" y="1752600"/>
            <a:ext cx="7772400" cy="4114800"/>
          </a:xfrm>
        </p:spPr>
        <p:txBody>
          <a:bodyPr/>
          <a:lstStyle/>
          <a:p>
            <a:r>
              <a:rPr lang="en-US" altLang="en-US" sz="2800" dirty="0"/>
              <a:t>All orders are to be placed in the usual manner.</a:t>
            </a:r>
          </a:p>
          <a:p>
            <a:r>
              <a:rPr lang="en-US" altLang="en-US" sz="2800" dirty="0"/>
              <a:t>The Distribution Centers will invoice all orders in status 3 (ship confirmed) with Monday’s date.</a:t>
            </a:r>
          </a:p>
          <a:p>
            <a:r>
              <a:rPr lang="en-US" altLang="en-US" sz="2800" dirty="0"/>
              <a:t>You must make sure all transfer orders are ship confirmed before you go home.</a:t>
            </a:r>
          </a:p>
          <a:p>
            <a:r>
              <a:rPr lang="en-US" altLang="en-US" sz="2800" dirty="0"/>
              <a:t>You must be up to date on all mill receiving for your location.</a:t>
            </a:r>
          </a:p>
        </p:txBody>
      </p:sp>
      <p:sp>
        <p:nvSpPr>
          <p:cNvPr id="6"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noChangeArrowheads="1"/>
          </p:cNvSpPr>
          <p:nvPr>
            <p:ph type="body" sz="half" idx="2"/>
          </p:nvPr>
        </p:nvSpPr>
        <p:spPr>
          <a:xfrm>
            <a:off x="4648200" y="990600"/>
            <a:ext cx="3810000" cy="5105400"/>
          </a:xfrm>
        </p:spPr>
        <p:txBody>
          <a:bodyPr/>
          <a:lstStyle/>
          <a:p>
            <a:r>
              <a:rPr lang="en-US" altLang="en-US" sz="2400" dirty="0"/>
              <a:t>Put away all old must have and will call orders after closing.</a:t>
            </a:r>
          </a:p>
          <a:p>
            <a:r>
              <a:rPr lang="en-US" altLang="en-US" sz="2400" dirty="0"/>
              <a:t>Anytime throughout the day begin pre-counting </a:t>
            </a:r>
            <a:r>
              <a:rPr lang="en-US" altLang="en-US" sz="2400" dirty="0" smtClean="0"/>
              <a:t>graphics,  retail and packaging </a:t>
            </a:r>
            <a:r>
              <a:rPr lang="en-US" altLang="en-US" sz="2400" dirty="0"/>
              <a:t>with a </a:t>
            </a:r>
            <a:r>
              <a:rPr lang="en-US" altLang="en-US" sz="2400" dirty="0" smtClean="0"/>
              <a:t>contents by location report.</a:t>
            </a:r>
            <a:endParaRPr lang="en-US" altLang="en-US" sz="2400" dirty="0"/>
          </a:p>
          <a:p>
            <a:r>
              <a:rPr lang="en-US" altLang="en-US" sz="2400" dirty="0" smtClean="0"/>
              <a:t>You may also run your count sheets and use the sections for areas that you will be pre-counting.</a:t>
            </a:r>
          </a:p>
          <a:p>
            <a:endParaRPr lang="en-US" altLang="en-US" sz="2400" dirty="0"/>
          </a:p>
          <a:p>
            <a:endParaRPr lang="en-US" altLang="en-US" sz="2800" dirty="0"/>
          </a:p>
        </p:txBody>
      </p:sp>
      <p:pic>
        <p:nvPicPr>
          <p:cNvPr id="76806" name="Picture 6" descr="C:\Documents and Settings\j.hellon.KP\My Documents\My Pictures\Phys. Inventory Training\Must Have Area.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85800" y="2133600"/>
            <a:ext cx="3810000" cy="333375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fade">
                                      <p:cBhvr>
                                        <p:cTn id="7" dur="500"/>
                                        <p:tgtEl>
                                          <p:spTgt spid="76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4">
                                            <p:txEl>
                                              <p:pRg st="1" end="1"/>
                                            </p:txEl>
                                          </p:spTgt>
                                        </p:tgtEl>
                                        <p:attrNameLst>
                                          <p:attrName>style.visibility</p:attrName>
                                        </p:attrNameLst>
                                      </p:cBhvr>
                                      <p:to>
                                        <p:strVal val="visible"/>
                                      </p:to>
                                    </p:set>
                                    <p:animEffect transition="in" filter="fade">
                                      <p:cBhvr>
                                        <p:cTn id="12" dur="500"/>
                                        <p:tgtEl>
                                          <p:spTgt spid="768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4">
                                            <p:txEl>
                                              <p:pRg st="2" end="2"/>
                                            </p:txEl>
                                          </p:spTgt>
                                        </p:tgtEl>
                                        <p:attrNameLst>
                                          <p:attrName>style.visibility</p:attrName>
                                        </p:attrNameLst>
                                      </p:cBhvr>
                                      <p:to>
                                        <p:strVal val="visible"/>
                                      </p:to>
                                    </p:set>
                                    <p:animEffect transition="in" filter="fade">
                                      <p:cBhvr>
                                        <p:cTn id="17" dur="500"/>
                                        <p:tgtEl>
                                          <p:spTgt spid="76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4"/>
          <p:cNvSpPr>
            <a:spLocks noGrp="1" noChangeArrowheads="1"/>
          </p:cNvSpPr>
          <p:nvPr>
            <p:ph type="body" sz="half" idx="2"/>
          </p:nvPr>
        </p:nvSpPr>
        <p:spPr>
          <a:xfrm>
            <a:off x="228600" y="1828800"/>
            <a:ext cx="8610600" cy="3352800"/>
          </a:xfrm>
        </p:spPr>
        <p:txBody>
          <a:bodyPr/>
          <a:lstStyle/>
          <a:p>
            <a:r>
              <a:rPr lang="en-US" altLang="en-US" sz="2400" dirty="0">
                <a:solidFill>
                  <a:srgbClr val="000000"/>
                </a:solidFill>
                <a:sym typeface="Times New Roman" panose="02020603050405020304" pitchFamily="18" charset="0"/>
              </a:rPr>
              <a:t>Pre-counting is a method of recording physical inventory counts for sections that are time consuming.</a:t>
            </a:r>
          </a:p>
          <a:p>
            <a:r>
              <a:rPr lang="en-US" altLang="en-US" sz="2400" dirty="0" smtClean="0">
                <a:solidFill>
                  <a:srgbClr val="000000"/>
                </a:solidFill>
                <a:sym typeface="Times New Roman" panose="02020603050405020304" pitchFamily="18" charset="0"/>
              </a:rPr>
              <a:t>These </a:t>
            </a:r>
            <a:r>
              <a:rPr lang="en-US" altLang="en-US" sz="2400" dirty="0">
                <a:solidFill>
                  <a:srgbClr val="000000"/>
                </a:solidFill>
                <a:sym typeface="Times New Roman" panose="02020603050405020304" pitchFamily="18" charset="0"/>
              </a:rPr>
              <a:t>counts are then </a:t>
            </a:r>
            <a:r>
              <a:rPr lang="en-US" altLang="en-US" sz="2400" dirty="0" smtClean="0">
                <a:solidFill>
                  <a:srgbClr val="000000"/>
                </a:solidFill>
                <a:sym typeface="Times New Roman" panose="02020603050405020304" pitchFamily="18" charset="0"/>
              </a:rPr>
              <a:t>transferred </a:t>
            </a:r>
            <a:r>
              <a:rPr lang="en-US" altLang="en-US" sz="2400" dirty="0">
                <a:solidFill>
                  <a:srgbClr val="000000"/>
                </a:solidFill>
                <a:sym typeface="Times New Roman" panose="02020603050405020304" pitchFamily="18" charset="0"/>
              </a:rPr>
              <a:t>to count sheets for entry into A+ on the day of the physical count.</a:t>
            </a:r>
          </a:p>
          <a:p>
            <a:pPr>
              <a:lnSpc>
                <a:spcPct val="90000"/>
              </a:lnSpc>
            </a:pPr>
            <a:r>
              <a:rPr lang="en-US" altLang="en-US" sz="2400" dirty="0" smtClean="0"/>
              <a:t>Pre-counting </a:t>
            </a:r>
            <a:r>
              <a:rPr lang="en-US" altLang="en-US" sz="2400" dirty="0"/>
              <a:t>must be done using a pencil so that any changes to the count can be made easily.</a:t>
            </a:r>
          </a:p>
          <a:p>
            <a:pPr>
              <a:lnSpc>
                <a:spcPct val="90000"/>
              </a:lnSpc>
            </a:pPr>
            <a:r>
              <a:rPr lang="en-US" altLang="en-US" sz="2400" dirty="0"/>
              <a:t>Pre-counts may change due to an item being sold or </a:t>
            </a:r>
            <a:r>
              <a:rPr lang="en-US" altLang="en-US" sz="2400" dirty="0" smtClean="0"/>
              <a:t>a Must Have order coming in.</a:t>
            </a:r>
            <a:endParaRPr lang="en-US" altLang="en-US" sz="2400" dirty="0"/>
          </a:p>
        </p:txBody>
      </p:sp>
      <p:sp>
        <p:nvSpPr>
          <p:cNvPr id="7"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fade">
                                      <p:cBhvr>
                                        <p:cTn id="7" dur="500"/>
                                        <p:tgtEl>
                                          <p:spTgt spid="3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fade">
                                      <p:cBhvr>
                                        <p:cTn id="12" dur="500"/>
                                        <p:tgtEl>
                                          <p:spTgt spid="389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Effect transition="in" filter="fade">
                                      <p:cBhvr>
                                        <p:cTn id="17" dur="500"/>
                                        <p:tgtEl>
                                          <p:spTgt spid="389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6">
                                            <p:txEl>
                                              <p:pRg st="3" end="3"/>
                                            </p:txEl>
                                          </p:spTgt>
                                        </p:tgtEl>
                                        <p:attrNameLst>
                                          <p:attrName>style.visibility</p:attrName>
                                        </p:attrNameLst>
                                      </p:cBhvr>
                                      <p:to>
                                        <p:strVal val="visible"/>
                                      </p:to>
                                    </p:set>
                                    <p:animEffect transition="in" filter="fade">
                                      <p:cBhvr>
                                        <p:cTn id="22" dur="500"/>
                                        <p:tgtEl>
                                          <p:spTgt spid="389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noChangeArrowheads="1"/>
          </p:cNvSpPr>
          <p:nvPr>
            <p:ph type="body" sz="half" idx="2"/>
          </p:nvPr>
        </p:nvSpPr>
        <p:spPr>
          <a:xfrm>
            <a:off x="4648200" y="1066800"/>
            <a:ext cx="3810000" cy="5029200"/>
          </a:xfrm>
        </p:spPr>
        <p:txBody>
          <a:bodyPr/>
          <a:lstStyle/>
          <a:p>
            <a:r>
              <a:rPr lang="en-US" altLang="en-US" sz="2300" dirty="0" smtClean="0"/>
              <a:t>To pre-count using the Contents </a:t>
            </a:r>
            <a:r>
              <a:rPr lang="en-US" altLang="en-US" sz="2300" dirty="0"/>
              <a:t>by Location Report </a:t>
            </a:r>
            <a:r>
              <a:rPr lang="en-US" altLang="en-US" sz="2300" dirty="0" smtClean="0"/>
              <a:t>do the following:</a:t>
            </a:r>
          </a:p>
          <a:p>
            <a:pPr lvl="1"/>
            <a:r>
              <a:rPr lang="en-US" altLang="en-US" sz="1900" dirty="0" smtClean="0"/>
              <a:t>Print Contents by Location Report for the bin </a:t>
            </a:r>
            <a:r>
              <a:rPr lang="en-US" altLang="en-US" sz="1900" dirty="0"/>
              <a:t>r</a:t>
            </a:r>
            <a:r>
              <a:rPr lang="en-US" altLang="en-US" sz="1900" dirty="0" smtClean="0"/>
              <a:t>ange to pre-count.</a:t>
            </a:r>
          </a:p>
          <a:p>
            <a:pPr lvl="1"/>
            <a:r>
              <a:rPr lang="en-US" altLang="en-US" sz="1900" dirty="0" smtClean="0"/>
              <a:t>If inventory is correct circle the quantity listed.</a:t>
            </a:r>
          </a:p>
          <a:p>
            <a:pPr lvl="1"/>
            <a:r>
              <a:rPr lang="en-US" altLang="en-US" sz="1900" dirty="0" smtClean="0"/>
              <a:t>If not put a line through the quantity listed and record actual count.</a:t>
            </a:r>
          </a:p>
          <a:p>
            <a:r>
              <a:rPr lang="en-US" altLang="en-US" sz="2000" dirty="0"/>
              <a:t>Note: If an item comes in </a:t>
            </a:r>
            <a:r>
              <a:rPr lang="en-US" altLang="en-US" sz="2000" dirty="0" smtClean="0"/>
              <a:t>on the day </a:t>
            </a:r>
            <a:r>
              <a:rPr lang="en-US" altLang="en-US" sz="2000" dirty="0"/>
              <a:t>of inventory </a:t>
            </a:r>
            <a:r>
              <a:rPr lang="en-US" altLang="en-US" sz="2000" dirty="0" smtClean="0"/>
              <a:t>that </a:t>
            </a:r>
            <a:r>
              <a:rPr lang="en-US" altLang="en-US" sz="2000" dirty="0"/>
              <a:t>item must be added to the pre-count.</a:t>
            </a:r>
          </a:p>
          <a:p>
            <a:endParaRPr lang="en-US" altLang="en-US" sz="2300" dirty="0" smtClean="0"/>
          </a:p>
          <a:p>
            <a:endParaRPr lang="en-US" altLang="en-US" sz="2300" dirty="0"/>
          </a:p>
        </p:txBody>
      </p:sp>
      <p:sp>
        <p:nvSpPr>
          <p:cNvPr id="7"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pic>
        <p:nvPicPr>
          <p:cNvPr id="3" name="ClipArt Placeholder 2"/>
          <p:cNvPicPr>
            <a:picLocks noGrp="1" noChangeAspect="1"/>
          </p:cNvPicPr>
          <p:nvPr>
            <p:ph type="clipArt" sz="half" idx="1"/>
          </p:nvPr>
        </p:nvPicPr>
        <p:blipFill>
          <a:blip r:embed="rId4" cstate="print">
            <a:extLst>
              <a:ext uri="{28A0092B-C50C-407E-A947-70E740481C1C}">
                <a14:useLocalDpi xmlns:a14="http://schemas.microsoft.com/office/drawing/2010/main" val="0"/>
              </a:ext>
            </a:extLst>
          </a:blip>
          <a:stretch>
            <a:fillRect/>
          </a:stretch>
        </p:blipFill>
        <p:spPr>
          <a:xfrm>
            <a:off x="228600" y="2514600"/>
            <a:ext cx="4445000" cy="3333750"/>
          </a:xfrm>
        </p:spPr>
      </p:pic>
    </p:spTree>
    <p:custDataLst>
      <p:tags r:id="rId1"/>
    </p:custDataLst>
    <p:extLst>
      <p:ext uri="{BB962C8B-B14F-4D97-AF65-F5344CB8AC3E}">
        <p14:creationId xmlns:p14="http://schemas.microsoft.com/office/powerpoint/2010/main" val="1532562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4">
                                            <p:txEl>
                                              <p:pRg st="0" end="0"/>
                                            </p:txEl>
                                          </p:spTgt>
                                        </p:tgtEl>
                                        <p:attrNameLst>
                                          <p:attrName>style.visibility</p:attrName>
                                        </p:attrNameLst>
                                      </p:cBhvr>
                                      <p:to>
                                        <p:strVal val="visible"/>
                                      </p:to>
                                    </p:set>
                                    <p:animEffect transition="in" filter="fade">
                                      <p:cBhvr>
                                        <p:cTn id="12" dur="500"/>
                                        <p:tgtEl>
                                          <p:spTgt spid="768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4">
                                            <p:txEl>
                                              <p:pRg st="1" end="1"/>
                                            </p:txEl>
                                          </p:spTgt>
                                        </p:tgtEl>
                                        <p:attrNameLst>
                                          <p:attrName>style.visibility</p:attrName>
                                        </p:attrNameLst>
                                      </p:cBhvr>
                                      <p:to>
                                        <p:strVal val="visible"/>
                                      </p:to>
                                    </p:set>
                                    <p:animEffect transition="in" filter="fade">
                                      <p:cBhvr>
                                        <p:cTn id="17" dur="500"/>
                                        <p:tgtEl>
                                          <p:spTgt spid="768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804">
                                            <p:txEl>
                                              <p:pRg st="2" end="2"/>
                                            </p:txEl>
                                          </p:spTgt>
                                        </p:tgtEl>
                                        <p:attrNameLst>
                                          <p:attrName>style.visibility</p:attrName>
                                        </p:attrNameLst>
                                      </p:cBhvr>
                                      <p:to>
                                        <p:strVal val="visible"/>
                                      </p:to>
                                    </p:set>
                                    <p:animEffect transition="in" filter="fade">
                                      <p:cBhvr>
                                        <p:cTn id="22" dur="500"/>
                                        <p:tgtEl>
                                          <p:spTgt spid="768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6804">
                                            <p:txEl>
                                              <p:pRg st="3" end="3"/>
                                            </p:txEl>
                                          </p:spTgt>
                                        </p:tgtEl>
                                        <p:attrNameLst>
                                          <p:attrName>style.visibility</p:attrName>
                                        </p:attrNameLst>
                                      </p:cBhvr>
                                      <p:to>
                                        <p:strVal val="visible"/>
                                      </p:to>
                                    </p:set>
                                    <p:animEffect transition="in" filter="fade">
                                      <p:cBhvr>
                                        <p:cTn id="27" dur="500"/>
                                        <p:tgtEl>
                                          <p:spTgt spid="768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804">
                                            <p:txEl>
                                              <p:pRg st="4" end="4"/>
                                            </p:txEl>
                                          </p:spTgt>
                                        </p:tgtEl>
                                        <p:attrNameLst>
                                          <p:attrName>style.visibility</p:attrName>
                                        </p:attrNameLst>
                                      </p:cBhvr>
                                      <p:to>
                                        <p:strVal val="visible"/>
                                      </p:to>
                                    </p:set>
                                    <p:animEffect transition="in" filter="fade">
                                      <p:cBhvr>
                                        <p:cTn id="32" dur="500"/>
                                        <p:tgtEl>
                                          <p:spTgt spid="768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noChangeArrowheads="1"/>
          </p:cNvSpPr>
          <p:nvPr>
            <p:ph type="body" sz="half" idx="2"/>
          </p:nvPr>
        </p:nvSpPr>
        <p:spPr>
          <a:xfrm>
            <a:off x="4648200" y="1447800"/>
            <a:ext cx="4343400" cy="4595446"/>
          </a:xfrm>
        </p:spPr>
        <p:txBody>
          <a:bodyPr/>
          <a:lstStyle/>
          <a:p>
            <a:r>
              <a:rPr lang="en-US" altLang="en-US" sz="2300" dirty="0" smtClean="0"/>
              <a:t>To Use Count Sheets to pre-count</a:t>
            </a:r>
          </a:p>
          <a:p>
            <a:pPr lvl="1"/>
            <a:r>
              <a:rPr lang="en-US" altLang="en-US" sz="1900" dirty="0"/>
              <a:t>Count sheets do not </a:t>
            </a:r>
            <a:r>
              <a:rPr lang="en-US" altLang="en-US" sz="1900" dirty="0" smtClean="0"/>
              <a:t>show current </a:t>
            </a:r>
            <a:r>
              <a:rPr lang="en-US" altLang="en-US" sz="1900" dirty="0"/>
              <a:t>inventory.</a:t>
            </a:r>
          </a:p>
          <a:p>
            <a:pPr lvl="1"/>
            <a:r>
              <a:rPr lang="en-US" altLang="en-US" sz="1900" dirty="0" smtClean="0"/>
              <a:t>Record the count for the items on your count sheets.</a:t>
            </a:r>
          </a:p>
          <a:p>
            <a:pPr lvl="1"/>
            <a:r>
              <a:rPr lang="en-US" altLang="en-US" sz="2000" dirty="0" smtClean="0"/>
              <a:t>Note: If </a:t>
            </a:r>
            <a:r>
              <a:rPr lang="en-US" altLang="en-US" sz="2000" dirty="0"/>
              <a:t>an item comes in on the day of </a:t>
            </a:r>
            <a:r>
              <a:rPr lang="en-US" altLang="en-US" sz="2000" dirty="0" smtClean="0"/>
              <a:t>inventory that </a:t>
            </a:r>
            <a:r>
              <a:rPr lang="en-US" altLang="en-US" sz="2000" dirty="0"/>
              <a:t>item will need to be added to the pre-count.</a:t>
            </a:r>
          </a:p>
          <a:p>
            <a:pPr lvl="1"/>
            <a:endParaRPr lang="en-US" altLang="en-US" sz="1900" dirty="0" smtClean="0"/>
          </a:p>
        </p:txBody>
      </p:sp>
      <p:sp>
        <p:nvSpPr>
          <p:cNvPr id="7" name="Rectangle 2"/>
          <p:cNvSpPr>
            <a:spLocks noGrp="1" noChangeArrowheads="1"/>
          </p:cNvSpPr>
          <p:nvPr>
            <p:ph type="title"/>
          </p:nvPr>
        </p:nvSpPr>
        <p:spPr>
          <a:xfrm>
            <a:off x="0" y="76200"/>
            <a:ext cx="9144000" cy="1143000"/>
          </a:xfrm>
        </p:spPr>
        <p:txBody>
          <a:bodyPr/>
          <a:lstStyle/>
          <a:p>
            <a:r>
              <a:rPr lang="en-US" altLang="en-US" dirty="0"/>
              <a:t>Preparation-Day Before Inventory</a:t>
            </a:r>
          </a:p>
        </p:txBody>
      </p:sp>
      <p:pic>
        <p:nvPicPr>
          <p:cNvPr id="3" name="ClipArt Placeholder 2"/>
          <p:cNvPicPr>
            <a:picLocks noGrp="1" noChangeAspect="1"/>
          </p:cNvPicPr>
          <p:nvPr>
            <p:ph type="clipArt" sz="half" idx="1"/>
          </p:nvPr>
        </p:nvPicPr>
        <p:blipFill>
          <a:blip r:embed="rId4" cstate="print">
            <a:extLst>
              <a:ext uri="{28A0092B-C50C-407E-A947-70E740481C1C}">
                <a14:useLocalDpi xmlns:a14="http://schemas.microsoft.com/office/drawing/2010/main" val="0"/>
              </a:ext>
            </a:extLst>
          </a:blip>
          <a:stretch>
            <a:fillRect/>
          </a:stretch>
        </p:blipFill>
        <p:spPr>
          <a:xfrm>
            <a:off x="228600" y="2514600"/>
            <a:ext cx="4445000" cy="3333750"/>
          </a:xfrm>
        </p:spPr>
      </p:pic>
    </p:spTree>
    <p:custDataLst>
      <p:tags r:id="rId1"/>
    </p:custDataLst>
    <p:extLst>
      <p:ext uri="{BB962C8B-B14F-4D97-AF65-F5344CB8AC3E}">
        <p14:creationId xmlns:p14="http://schemas.microsoft.com/office/powerpoint/2010/main" val="2334600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3"/>
          <p:cNvSpPr>
            <a:spLocks noGrp="1" noChangeArrowheads="1"/>
          </p:cNvSpPr>
          <p:nvPr>
            <p:ph type="ctrTitle"/>
          </p:nvPr>
        </p:nvSpPr>
        <p:spPr>
          <a:xfrm>
            <a:off x="685800" y="1143000"/>
            <a:ext cx="7772400" cy="1143000"/>
          </a:xfrm>
        </p:spPr>
        <p:txBody>
          <a:bodyPr/>
          <a:lstStyle/>
          <a:p>
            <a:r>
              <a:rPr lang="en-US" altLang="en-US" dirty="0">
                <a:latin typeface="Arial" panose="020B0604020202020204" pitchFamily="34" charset="0"/>
                <a:cs typeface="Arial" panose="020B0604020202020204" pitchFamily="34" charset="0"/>
              </a:rPr>
              <a:t>Physical Inventory Training</a:t>
            </a:r>
          </a:p>
        </p:txBody>
      </p:sp>
      <p:sp>
        <p:nvSpPr>
          <p:cNvPr id="2" name="TextBox 1"/>
          <p:cNvSpPr txBox="1"/>
          <p:nvPr/>
        </p:nvSpPr>
        <p:spPr>
          <a:xfrm>
            <a:off x="5943600" y="5334000"/>
            <a:ext cx="2895600" cy="461665"/>
          </a:xfrm>
          <a:prstGeom prst="rect">
            <a:avLst/>
          </a:prstGeom>
          <a:noFill/>
        </p:spPr>
        <p:txBody>
          <a:bodyPr wrap="square" rtlCol="0">
            <a:spAutoFit/>
          </a:bodyPr>
          <a:lstStyle/>
          <a:p>
            <a:r>
              <a:rPr lang="en-US" dirty="0" smtClean="0"/>
              <a:t>Updated 10/12/2016</a:t>
            </a:r>
            <a:endParaRPr lang="en-US" dirty="0"/>
          </a:p>
        </p:txBody>
      </p:sp>
    </p:spTree>
    <p:custDataLst>
      <p:tags r:id="rId1"/>
    </p:custDataLst>
    <p:extLst>
      <p:ext uri="{BB962C8B-B14F-4D97-AF65-F5344CB8AC3E}">
        <p14:creationId xmlns:p14="http://schemas.microsoft.com/office/powerpoint/2010/main" val="3040525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sp>
        <p:nvSpPr>
          <p:cNvPr id="39939" name="Rectangle 3"/>
          <p:cNvSpPr>
            <a:spLocks noGrp="1" noChangeArrowheads="1"/>
          </p:cNvSpPr>
          <p:nvPr>
            <p:ph type="body" idx="1"/>
          </p:nvPr>
        </p:nvSpPr>
        <p:spPr>
          <a:xfrm>
            <a:off x="685800" y="1981200"/>
            <a:ext cx="7772400" cy="2895600"/>
          </a:xfrm>
        </p:spPr>
        <p:txBody>
          <a:bodyPr/>
          <a:lstStyle/>
          <a:p>
            <a:r>
              <a:rPr lang="en-US" altLang="en-US" dirty="0"/>
              <a:t>Do not make any inventory adjustments.</a:t>
            </a:r>
          </a:p>
          <a:p>
            <a:r>
              <a:rPr lang="en-US" altLang="en-US" dirty="0"/>
              <a:t>Do not create any dispute P.O.’s.</a:t>
            </a:r>
          </a:p>
          <a:p>
            <a:r>
              <a:rPr lang="en-US" altLang="en-US" dirty="0"/>
              <a:t>The physical counts will correct any shipment errors for this day.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Grp="1" noChangeArrowheads="1"/>
          </p:cNvSpPr>
          <p:nvPr>
            <p:ph type="body" sz="half" idx="2"/>
          </p:nvPr>
        </p:nvSpPr>
        <p:spPr>
          <a:xfrm>
            <a:off x="4648200" y="1066800"/>
            <a:ext cx="3810000" cy="5029200"/>
          </a:xfrm>
        </p:spPr>
        <p:txBody>
          <a:bodyPr/>
          <a:lstStyle/>
          <a:p>
            <a:r>
              <a:rPr lang="en-US" altLang="en-US" sz="2400" dirty="0"/>
              <a:t>Do not check in stock replenishment.</a:t>
            </a:r>
          </a:p>
          <a:p>
            <a:r>
              <a:rPr lang="en-US" altLang="en-US" sz="2400" dirty="0"/>
              <a:t>Put stock away on Saturday before you begin counting.</a:t>
            </a:r>
          </a:p>
          <a:p>
            <a:r>
              <a:rPr lang="en-US" altLang="en-US" sz="2400" dirty="0"/>
              <a:t>If there is an </a:t>
            </a:r>
            <a:r>
              <a:rPr lang="en-US" altLang="en-US" sz="2400" dirty="0" smtClean="0"/>
              <a:t>Inventory Count Tag, </a:t>
            </a:r>
            <a:r>
              <a:rPr lang="en-US" altLang="en-US" sz="2400" dirty="0" smtClean="0"/>
              <a:t>Count Sheet or </a:t>
            </a:r>
            <a:r>
              <a:rPr lang="en-US" altLang="en-US" sz="2400" dirty="0" smtClean="0"/>
              <a:t>Contents </a:t>
            </a:r>
            <a:r>
              <a:rPr lang="en-US" altLang="en-US" sz="2400" dirty="0" smtClean="0"/>
              <a:t>by Location </a:t>
            </a:r>
            <a:r>
              <a:rPr lang="en-US" altLang="en-US" sz="2400" dirty="0" smtClean="0"/>
              <a:t>Report </a:t>
            </a:r>
            <a:r>
              <a:rPr lang="en-US" altLang="en-US" sz="2400" dirty="0"/>
              <a:t>attached to </a:t>
            </a:r>
            <a:r>
              <a:rPr lang="en-US" altLang="en-US" sz="2400" dirty="0" smtClean="0"/>
              <a:t>an </a:t>
            </a:r>
            <a:r>
              <a:rPr lang="en-US" altLang="en-US" sz="2400" dirty="0"/>
              <a:t>item, </a:t>
            </a:r>
            <a:r>
              <a:rPr lang="en-US" altLang="en-US" sz="2400" dirty="0" smtClean="0"/>
              <a:t>update the quantity for all pre-counted items received the day of your physical count.</a:t>
            </a:r>
            <a:endParaRPr lang="en-US" altLang="en-US" sz="2400" dirty="0"/>
          </a:p>
          <a:p>
            <a:endParaRPr lang="en-US" altLang="en-US" sz="2400" dirty="0"/>
          </a:p>
        </p:txBody>
      </p:sp>
      <p:pic>
        <p:nvPicPr>
          <p:cNvPr id="40966" name="Picture 6" descr="C:\Documents and Settings\j.hellon.KP\My Documents\My Pictures\Phys. Inventory Training\Pink Tags.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228600" y="1596044"/>
            <a:ext cx="4343400" cy="4499956"/>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500"/>
                                        <p:tgtEl>
                                          <p:spTgt spid="409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66"/>
                                        </p:tgtEl>
                                        <p:attrNameLst>
                                          <p:attrName>style.visibility</p:attrName>
                                        </p:attrNameLst>
                                      </p:cBhvr>
                                      <p:to>
                                        <p:strVal val="visible"/>
                                      </p:to>
                                    </p:set>
                                    <p:animEffect transition="in" filter="fade">
                                      <p:cBhvr>
                                        <p:cTn id="10" dur="500"/>
                                        <p:tgtEl>
                                          <p:spTgt spid="409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64">
                                            <p:txEl>
                                              <p:pRg st="1" end="1"/>
                                            </p:txEl>
                                          </p:spTgt>
                                        </p:tgtEl>
                                        <p:attrNameLst>
                                          <p:attrName>style.visibility</p:attrName>
                                        </p:attrNameLst>
                                      </p:cBhvr>
                                      <p:to>
                                        <p:strVal val="visible"/>
                                      </p:to>
                                    </p:set>
                                    <p:animEffect transition="in" filter="fade">
                                      <p:cBhvr>
                                        <p:cTn id="15" dur="500"/>
                                        <p:tgtEl>
                                          <p:spTgt spid="409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4">
                                            <p:txEl>
                                              <p:pRg st="2" end="2"/>
                                            </p:txEl>
                                          </p:spTgt>
                                        </p:tgtEl>
                                        <p:attrNameLst>
                                          <p:attrName>style.visibility</p:attrName>
                                        </p:attrNameLst>
                                      </p:cBhvr>
                                      <p:to>
                                        <p:strVal val="visible"/>
                                      </p:to>
                                    </p:set>
                                    <p:animEffect transition="in" filter="fade">
                                      <p:cBhvr>
                                        <p:cTn id="20" dur="500"/>
                                        <p:tgtEl>
                                          <p:spTgt spid="409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Grp="1" noChangeArrowheads="1"/>
          </p:cNvSpPr>
          <p:nvPr>
            <p:ph type="body" sz="half" idx="2"/>
          </p:nvPr>
        </p:nvSpPr>
        <p:spPr>
          <a:xfrm>
            <a:off x="4648200" y="1600200"/>
            <a:ext cx="3810000" cy="4495800"/>
          </a:xfrm>
        </p:spPr>
        <p:txBody>
          <a:bodyPr/>
          <a:lstStyle/>
          <a:p>
            <a:r>
              <a:rPr lang="en-US" altLang="en-US" sz="2400" dirty="0" smtClean="0"/>
              <a:t>When updating </a:t>
            </a:r>
            <a:r>
              <a:rPr lang="en-US" altLang="en-US" sz="2400" dirty="0" smtClean="0"/>
              <a:t>pre-counts on the Contents by Location report for </a:t>
            </a:r>
            <a:r>
              <a:rPr lang="en-US" altLang="en-US" sz="2400" dirty="0" smtClean="0"/>
              <a:t>items that where not on the </a:t>
            </a:r>
            <a:r>
              <a:rPr lang="en-US" altLang="en-US" sz="2400" dirty="0" smtClean="0"/>
              <a:t>report </a:t>
            </a:r>
            <a:r>
              <a:rPr lang="en-US" altLang="en-US" sz="2400" dirty="0" smtClean="0"/>
              <a:t>initially.</a:t>
            </a:r>
          </a:p>
          <a:p>
            <a:pPr lvl="1"/>
            <a:r>
              <a:rPr lang="en-US" altLang="en-US" sz="2000" dirty="0" smtClean="0"/>
              <a:t>Add the item to the report in the space on the report that it would have been </a:t>
            </a:r>
            <a:r>
              <a:rPr lang="en-US" altLang="en-US" sz="2000" dirty="0" smtClean="0"/>
              <a:t>in in </a:t>
            </a:r>
            <a:r>
              <a:rPr lang="en-US" altLang="en-US" sz="2000" dirty="0" smtClean="0"/>
              <a:t>relation to the other items on the initial report.</a:t>
            </a:r>
            <a:endParaRPr lang="en-US" altLang="en-US" sz="2000" dirty="0"/>
          </a:p>
        </p:txBody>
      </p:sp>
      <p:sp>
        <p:nvSpPr>
          <p:cNvPr id="7"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pic>
        <p:nvPicPr>
          <p:cNvPr id="3" name="ClipArt Placeholder 2"/>
          <p:cNvPicPr>
            <a:picLocks noGrp="1" noChangeAspect="1"/>
          </p:cNvPicPr>
          <p:nvPr>
            <p:ph type="clipArt" sz="half" idx="1"/>
          </p:nvPr>
        </p:nvPicPr>
        <p:blipFill>
          <a:blip r:embed="rId4" cstate="print">
            <a:extLst>
              <a:ext uri="{28A0092B-C50C-407E-A947-70E740481C1C}">
                <a14:useLocalDpi xmlns:a14="http://schemas.microsoft.com/office/drawing/2010/main" val="0"/>
              </a:ext>
            </a:extLst>
          </a:blip>
          <a:stretch>
            <a:fillRect/>
          </a:stretch>
        </p:blipFill>
        <p:spPr>
          <a:xfrm>
            <a:off x="304800" y="1905000"/>
            <a:ext cx="4267200" cy="3200400"/>
          </a:xfrm>
        </p:spPr>
      </p:pic>
    </p:spTree>
    <p:custDataLst>
      <p:tags r:id="rId1"/>
    </p:custDataLst>
    <p:extLst>
      <p:ext uri="{BB962C8B-B14F-4D97-AF65-F5344CB8AC3E}">
        <p14:creationId xmlns:p14="http://schemas.microsoft.com/office/powerpoint/2010/main" val="3474897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500"/>
                                        <p:tgtEl>
                                          <p:spTgt spid="409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64">
                                            <p:txEl>
                                              <p:pRg st="1" end="1"/>
                                            </p:txEl>
                                          </p:spTgt>
                                        </p:tgtEl>
                                        <p:attrNameLst>
                                          <p:attrName>style.visibility</p:attrName>
                                        </p:attrNameLst>
                                      </p:cBhvr>
                                      <p:to>
                                        <p:strVal val="visible"/>
                                      </p:to>
                                    </p:set>
                                    <p:animEffect transition="in" filter="fade">
                                      <p:cBhvr>
                                        <p:cTn id="15" dur="5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4878"/>
            <a:ext cx="9155815" cy="686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892098" y="3482898"/>
            <a:ext cx="1219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a:off x="2111298" y="3635298"/>
            <a:ext cx="1851102"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759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85800" y="1676400"/>
            <a:ext cx="7772400" cy="4419600"/>
          </a:xfrm>
        </p:spPr>
        <p:txBody>
          <a:bodyPr/>
          <a:lstStyle/>
          <a:p>
            <a:r>
              <a:rPr lang="en-US" altLang="en-US" sz="2800" dirty="0"/>
              <a:t>Any two-day transfers must be counted by the receiving store.  Make a copy of the put-away list or write up on an inventory count tag and attach to shelf count or count with your 1’s.</a:t>
            </a:r>
          </a:p>
          <a:p>
            <a:r>
              <a:rPr lang="en-US" altLang="en-US" sz="2800" dirty="0"/>
              <a:t>All P.O. receivers must be completed,</a:t>
            </a:r>
          </a:p>
          <a:p>
            <a:pPr lvl="1"/>
            <a:r>
              <a:rPr lang="en-US" altLang="en-US" sz="2400" dirty="0"/>
              <a:t>This is only for product you have received or are going to count.</a:t>
            </a:r>
          </a:p>
          <a:p>
            <a:pPr lvl="1"/>
            <a:r>
              <a:rPr lang="en-US" altLang="en-US" sz="2400" dirty="0"/>
              <a:t>P.O.’s you have not physically received will remain open.</a:t>
            </a:r>
          </a:p>
        </p:txBody>
      </p:sp>
      <p:sp>
        <p:nvSpPr>
          <p:cNvPr id="6"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1027"/>
          <p:cNvSpPr>
            <a:spLocks noGrp="1" noChangeArrowheads="1"/>
          </p:cNvSpPr>
          <p:nvPr>
            <p:ph type="body" idx="1"/>
          </p:nvPr>
        </p:nvSpPr>
        <p:spPr/>
        <p:txBody>
          <a:bodyPr/>
          <a:lstStyle/>
          <a:p>
            <a:r>
              <a:rPr lang="en-US" altLang="en-US" dirty="0"/>
              <a:t>All Company 1 and 99 open orders must be completed before 8:30 am.</a:t>
            </a:r>
          </a:p>
          <a:p>
            <a:pPr lvl="1"/>
            <a:r>
              <a:rPr lang="en-US" altLang="en-US" dirty="0"/>
              <a:t>This means all orders must be invoiced or deleted.</a:t>
            </a:r>
          </a:p>
          <a:p>
            <a:pPr lvl="1"/>
            <a:r>
              <a:rPr lang="en-US" altLang="en-US" dirty="0"/>
              <a:t>There can be no open orders in PS Printed or Ready Invoice status.</a:t>
            </a:r>
          </a:p>
          <a:p>
            <a:endParaRPr lang="en-US" altLang="en-US" dirty="0"/>
          </a:p>
        </p:txBody>
      </p:sp>
      <p:sp>
        <p:nvSpPr>
          <p:cNvPr id="6"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body" sz="half" idx="2"/>
          </p:nvPr>
        </p:nvSpPr>
        <p:spPr>
          <a:xfrm>
            <a:off x="685800" y="1981200"/>
            <a:ext cx="7772400" cy="2590800"/>
          </a:xfrm>
        </p:spPr>
        <p:txBody>
          <a:bodyPr/>
          <a:lstStyle/>
          <a:p>
            <a:r>
              <a:rPr lang="en-US" altLang="en-US" sz="2400" dirty="0"/>
              <a:t>Print contents by location reports for locations: 55.55.55.55, 66.66.66.66, 77.77.77.77, 88.88.88.88, and 99.99.99.99.</a:t>
            </a:r>
          </a:p>
          <a:p>
            <a:r>
              <a:rPr lang="en-US" altLang="en-US" sz="2400" dirty="0"/>
              <a:t>If you have inventory in any of these locations you must move it to your override location.</a:t>
            </a:r>
          </a:p>
        </p:txBody>
      </p:sp>
      <p:sp>
        <p:nvSpPr>
          <p:cNvPr id="7"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5" y="76200"/>
            <a:ext cx="9161405" cy="578021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6">
                                            <p:txEl>
                                              <p:pRg st="1" end="1"/>
                                            </p:txEl>
                                          </p:spTgt>
                                        </p:tgtEl>
                                        <p:attrNameLst>
                                          <p:attrName>style.visibility</p:attrName>
                                        </p:attrNameLst>
                                      </p:cBhvr>
                                      <p:to>
                                        <p:strVal val="visible"/>
                                      </p:to>
                                    </p:set>
                                    <p:animEffect transition="in" filter="fade">
                                      <p:cBhvr>
                                        <p:cTn id="22" dur="500"/>
                                        <p:tgtEl>
                                          <p:spTgt spid="44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4"/>
          <p:cNvSpPr>
            <a:spLocks noGrp="1" noChangeArrowheads="1"/>
          </p:cNvSpPr>
          <p:nvPr>
            <p:ph type="body" sz="half" idx="2"/>
          </p:nvPr>
        </p:nvSpPr>
        <p:spPr>
          <a:xfrm>
            <a:off x="609600" y="1905000"/>
            <a:ext cx="7848600" cy="4114800"/>
          </a:xfrm>
        </p:spPr>
        <p:txBody>
          <a:bodyPr/>
          <a:lstStyle/>
          <a:p>
            <a:r>
              <a:rPr lang="en-US" altLang="en-US" sz="2800" dirty="0" smtClean="0"/>
              <a:t>Print your count sheets as soon as the previous steps are done.</a:t>
            </a:r>
          </a:p>
        </p:txBody>
      </p:sp>
      <p:sp>
        <p:nvSpPr>
          <p:cNvPr id="7"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6800"/>
            <a:ext cx="9144000" cy="4953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body" sz="half" idx="2"/>
          </p:nvPr>
        </p:nvSpPr>
        <p:spPr>
          <a:xfrm>
            <a:off x="4648200" y="990600"/>
            <a:ext cx="3810000" cy="5105400"/>
          </a:xfrm>
        </p:spPr>
        <p:txBody>
          <a:bodyPr/>
          <a:lstStyle/>
          <a:p>
            <a:pPr>
              <a:lnSpc>
                <a:spcPct val="90000"/>
              </a:lnSpc>
            </a:pPr>
            <a:r>
              <a:rPr lang="en-US" altLang="en-US" sz="2300" dirty="0"/>
              <a:t>Create your inventory control sheet once the count sheets have printed</a:t>
            </a:r>
            <a:r>
              <a:rPr lang="en-US" altLang="en-US" sz="2300" dirty="0" smtClean="0"/>
              <a:t>.</a:t>
            </a:r>
          </a:p>
          <a:p>
            <a:pPr>
              <a:lnSpc>
                <a:spcPct val="90000"/>
              </a:lnSpc>
            </a:pPr>
            <a:r>
              <a:rPr lang="en-US" altLang="en-US" sz="2300" dirty="0" smtClean="0"/>
              <a:t>This </a:t>
            </a:r>
            <a:r>
              <a:rPr lang="en-US" altLang="en-US" sz="2300" dirty="0"/>
              <a:t>form is a required part of the inventory </a:t>
            </a:r>
            <a:r>
              <a:rPr lang="en-US" altLang="en-US" sz="2300" dirty="0" smtClean="0"/>
              <a:t>process.</a:t>
            </a:r>
          </a:p>
          <a:p>
            <a:pPr>
              <a:lnSpc>
                <a:spcPct val="90000"/>
              </a:lnSpc>
            </a:pPr>
            <a:r>
              <a:rPr lang="en-US" altLang="en-US" sz="2300" dirty="0" smtClean="0"/>
              <a:t>This </a:t>
            </a:r>
            <a:r>
              <a:rPr lang="en-US" altLang="en-US" sz="2300" dirty="0"/>
              <a:t>sheet is important for the tracking </a:t>
            </a:r>
            <a:r>
              <a:rPr lang="en-US" altLang="en-US" sz="2300" dirty="0" smtClean="0"/>
              <a:t>your progress </a:t>
            </a:r>
            <a:r>
              <a:rPr lang="en-US" altLang="en-US" sz="2300" dirty="0"/>
              <a:t>during physical inventory.  </a:t>
            </a:r>
          </a:p>
          <a:p>
            <a:pPr>
              <a:lnSpc>
                <a:spcPct val="90000"/>
              </a:lnSpc>
            </a:pPr>
            <a:r>
              <a:rPr lang="en-US" altLang="en-US" sz="2300" dirty="0" smtClean="0"/>
              <a:t>It also provides </a:t>
            </a:r>
            <a:r>
              <a:rPr lang="en-US" altLang="en-US" sz="2300" dirty="0"/>
              <a:t>a system of checks and balances to ensure that inventory counts are not missed</a:t>
            </a:r>
            <a:r>
              <a:rPr lang="en-US" altLang="en-US" sz="2300" dirty="0" smtClean="0"/>
              <a:t>.</a:t>
            </a:r>
          </a:p>
        </p:txBody>
      </p:sp>
      <p:pic>
        <p:nvPicPr>
          <p:cNvPr id="46086" name="Picture 6" descr="C:\Documents and Settings\j.hellon.KP\My Documents\My Pictures\Inventory\Inventory 001.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0" y="914400"/>
            <a:ext cx="4114800" cy="5212884"/>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Grp="1" noChangeArrowheads="1"/>
          </p:cNvSpPr>
          <p:nvPr>
            <p:ph type="title"/>
          </p:nvPr>
        </p:nvSpPr>
        <p:spPr>
          <a:xfrm>
            <a:off x="0" y="76200"/>
            <a:ext cx="9144000" cy="1143000"/>
          </a:xfrm>
        </p:spPr>
        <p:txBody>
          <a:bodyPr/>
          <a:lstStyle/>
          <a:p>
            <a:r>
              <a:rPr lang="en-US" altLang="en-US" dirty="0"/>
              <a:t>Preparation-Day of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fade">
                                      <p:cBhvr>
                                        <p:cTn id="7" dur="500"/>
                                        <p:tgtEl>
                                          <p:spTgt spid="46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fade">
                                      <p:cBhvr>
                                        <p:cTn id="12" dur="500"/>
                                        <p:tgtEl>
                                          <p:spTgt spid="4608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6086"/>
                                        </p:tgtEl>
                                        <p:attrNameLst>
                                          <p:attrName>style.visibility</p:attrName>
                                        </p:attrNameLst>
                                      </p:cBhvr>
                                      <p:to>
                                        <p:strVal val="visible"/>
                                      </p:to>
                                    </p:set>
                                    <p:animEffect transition="in" filter="fade">
                                      <p:cBhvr>
                                        <p:cTn id="15" dur="500"/>
                                        <p:tgtEl>
                                          <p:spTgt spid="460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084">
                                            <p:txEl>
                                              <p:pRg st="2" end="2"/>
                                            </p:txEl>
                                          </p:spTgt>
                                        </p:tgtEl>
                                        <p:attrNameLst>
                                          <p:attrName>style.visibility</p:attrName>
                                        </p:attrNameLst>
                                      </p:cBhvr>
                                      <p:to>
                                        <p:strVal val="visible"/>
                                      </p:to>
                                    </p:set>
                                    <p:animEffect transition="in" filter="fade">
                                      <p:cBhvr>
                                        <p:cTn id="20" dur="500"/>
                                        <p:tgtEl>
                                          <p:spTgt spid="4608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084">
                                            <p:txEl>
                                              <p:pRg st="3" end="3"/>
                                            </p:txEl>
                                          </p:spTgt>
                                        </p:tgtEl>
                                        <p:attrNameLst>
                                          <p:attrName>style.visibility</p:attrName>
                                        </p:attrNameLst>
                                      </p:cBhvr>
                                      <p:to>
                                        <p:strVal val="visible"/>
                                      </p:to>
                                    </p:set>
                                    <p:animEffect transition="in" filter="fade">
                                      <p:cBhvr>
                                        <p:cTn id="25" dur="500"/>
                                        <p:tgtEl>
                                          <p:spTgt spid="460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7772400" cy="1143000"/>
          </a:xfrm>
        </p:spPr>
        <p:txBody>
          <a:bodyPr/>
          <a:lstStyle/>
          <a:p>
            <a:r>
              <a:rPr lang="en-US" altLang="en-US" dirty="0"/>
              <a:t>Counting Procedures</a:t>
            </a:r>
          </a:p>
        </p:txBody>
      </p:sp>
      <p:sp>
        <p:nvSpPr>
          <p:cNvPr id="47107" name="Rectangle 3"/>
          <p:cNvSpPr>
            <a:spLocks noGrp="1" noChangeArrowheads="1"/>
          </p:cNvSpPr>
          <p:nvPr>
            <p:ph type="body" idx="1"/>
          </p:nvPr>
        </p:nvSpPr>
        <p:spPr>
          <a:xfrm>
            <a:off x="685800" y="1676400"/>
            <a:ext cx="7772400" cy="4419600"/>
          </a:xfrm>
        </p:spPr>
        <p:txBody>
          <a:bodyPr/>
          <a:lstStyle/>
          <a:p>
            <a:pPr>
              <a:lnSpc>
                <a:spcPct val="90000"/>
              </a:lnSpc>
            </a:pPr>
            <a:r>
              <a:rPr lang="en-US" altLang="en-US" sz="2800" dirty="0"/>
              <a:t>Do not enter any counts before 9:00 am.</a:t>
            </a:r>
          </a:p>
          <a:p>
            <a:pPr>
              <a:lnSpc>
                <a:spcPct val="90000"/>
              </a:lnSpc>
            </a:pPr>
            <a:r>
              <a:rPr lang="en-US" altLang="en-US" sz="2800" dirty="0"/>
              <a:t>Counting of inventory can be done individually or in teams.</a:t>
            </a:r>
          </a:p>
          <a:p>
            <a:pPr>
              <a:lnSpc>
                <a:spcPct val="90000"/>
              </a:lnSpc>
            </a:pPr>
            <a:r>
              <a:rPr lang="en-US" altLang="en-US" sz="2800" dirty="0"/>
              <a:t>All items are to be counted in the lowest unit of measure.</a:t>
            </a:r>
          </a:p>
          <a:p>
            <a:pPr>
              <a:lnSpc>
                <a:spcPct val="90000"/>
              </a:lnSpc>
            </a:pPr>
            <a:r>
              <a:rPr lang="en-US" altLang="en-US" sz="2800" dirty="0"/>
              <a:t>Be sure inventory is counted in proper quantities for all items.</a:t>
            </a:r>
          </a:p>
          <a:p>
            <a:pPr lvl="1">
              <a:lnSpc>
                <a:spcPct val="90000"/>
              </a:lnSpc>
            </a:pPr>
            <a:r>
              <a:rPr lang="en-US" altLang="en-US" sz="2400" dirty="0"/>
              <a:t>Count sheet will show correct unit of measure for items.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500"/>
                                        <p:tgtEl>
                                          <p:spTgt spid="4710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107">
                                            <p:txEl>
                                              <p:pRg st="4" end="4"/>
                                            </p:txEl>
                                          </p:spTgt>
                                        </p:tgtEl>
                                        <p:attrNameLst>
                                          <p:attrName>style.visibility</p:attrName>
                                        </p:attrNameLst>
                                      </p:cBhvr>
                                      <p:to>
                                        <p:strVal val="visible"/>
                                      </p:to>
                                    </p:set>
                                    <p:animEffect transition="in" filter="fade">
                                      <p:cBhvr>
                                        <p:cTn id="25"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Physical Inventory</a:t>
            </a:r>
            <a:endParaRPr lang="en-US" dirty="0"/>
          </a:p>
        </p:txBody>
      </p:sp>
      <p:sp>
        <p:nvSpPr>
          <p:cNvPr id="3" name="Content Placeholder 2"/>
          <p:cNvSpPr>
            <a:spLocks noGrp="1"/>
          </p:cNvSpPr>
          <p:nvPr>
            <p:ph idx="1"/>
          </p:nvPr>
        </p:nvSpPr>
        <p:spPr>
          <a:xfrm>
            <a:off x="685800" y="1981200"/>
            <a:ext cx="7772400" cy="3657600"/>
          </a:xfrm>
        </p:spPr>
        <p:txBody>
          <a:bodyPr/>
          <a:lstStyle/>
          <a:p>
            <a:pPr marL="514350" indent="-514350">
              <a:buFont typeface="+mj-lt"/>
              <a:buAutoNum type="arabicPeriod"/>
            </a:pPr>
            <a:r>
              <a:rPr lang="en-US" dirty="0" smtClean="0"/>
              <a:t>Preparation</a:t>
            </a:r>
          </a:p>
          <a:p>
            <a:pPr marL="514350" indent="-514350">
              <a:buFont typeface="+mj-lt"/>
              <a:buAutoNum type="arabicPeriod"/>
            </a:pPr>
            <a:r>
              <a:rPr lang="en-US" dirty="0" smtClean="0"/>
              <a:t>Counting</a:t>
            </a:r>
          </a:p>
          <a:p>
            <a:pPr marL="514350" indent="-514350">
              <a:buFont typeface="+mj-lt"/>
              <a:buAutoNum type="arabicPeriod"/>
            </a:pPr>
            <a:r>
              <a:rPr lang="en-US" dirty="0" smtClean="0"/>
              <a:t>Entering Counts</a:t>
            </a:r>
          </a:p>
          <a:p>
            <a:pPr marL="514350" indent="-514350">
              <a:buFont typeface="+mj-lt"/>
              <a:buAutoNum type="arabicPeriod"/>
            </a:pPr>
            <a:r>
              <a:rPr lang="en-US" dirty="0" smtClean="0"/>
              <a:t>Researching Variance</a:t>
            </a:r>
          </a:p>
          <a:p>
            <a:pPr marL="514350" indent="-514350">
              <a:buFont typeface="+mj-lt"/>
              <a:buAutoNum type="arabicPeriod"/>
            </a:pPr>
            <a:r>
              <a:rPr lang="en-US" dirty="0" smtClean="0"/>
              <a:t>Post Physical Inventory Counts</a:t>
            </a:r>
            <a:endParaRPr lang="en-US" dirty="0"/>
          </a:p>
        </p:txBody>
      </p:sp>
    </p:spTree>
    <p:custDataLst>
      <p:tags r:id="rId1"/>
    </p:custDataLst>
    <p:extLst>
      <p:ext uri="{BB962C8B-B14F-4D97-AF65-F5344CB8AC3E}">
        <p14:creationId xmlns:p14="http://schemas.microsoft.com/office/powerpoint/2010/main" val="1683909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sz="half" idx="2"/>
          </p:nvPr>
        </p:nvSpPr>
        <p:spPr>
          <a:xfrm>
            <a:off x="4648200" y="1295400"/>
            <a:ext cx="3810000" cy="4800600"/>
          </a:xfrm>
        </p:spPr>
        <p:txBody>
          <a:bodyPr/>
          <a:lstStyle/>
          <a:p>
            <a:r>
              <a:rPr lang="en-US" altLang="en-US" sz="2400" dirty="0"/>
              <a:t>Record actual count from back stock, dock area, will call or surplus on two-part inventory count tags.</a:t>
            </a:r>
          </a:p>
          <a:p>
            <a:r>
              <a:rPr lang="en-US" altLang="en-US" sz="2400" dirty="0"/>
              <a:t>Place top copy (Pink) of inventory count tag in bin to be counted</a:t>
            </a:r>
          </a:p>
          <a:p>
            <a:r>
              <a:rPr lang="en-US" altLang="en-US" sz="2400" dirty="0"/>
              <a:t>Leave second copy (Goldenrod) with product you have counted.</a:t>
            </a:r>
          </a:p>
        </p:txBody>
      </p:sp>
      <p:pic>
        <p:nvPicPr>
          <p:cNvPr id="48134" name="Picture 6" descr="C:\Documents and Settings\j.hellon.KP\My Documents\My Pictures\Phys. Inventory Training\Gold Tags.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762000" y="1447800"/>
            <a:ext cx="3810000" cy="23622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7" descr="C:\Documents and Settings\j.hellon.KP\My Documents\My Pictures\Phys. Inventory Training\Aisle Pink Tag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886200"/>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685800" y="76200"/>
            <a:ext cx="7772400" cy="1143000"/>
          </a:xfrm>
        </p:spPr>
        <p:txBody>
          <a:bodyPr/>
          <a:lstStyle/>
          <a:p>
            <a:r>
              <a:rPr lang="en-US" altLang="en-US" dirty="0"/>
              <a:t>Counting Procedures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fade">
                                      <p:cBhvr>
                                        <p:cTn id="10" dur="500"/>
                                        <p:tgtEl>
                                          <p:spTgt spid="48134"/>
                                        </p:tgtEl>
                                      </p:cBhvr>
                                    </p:animEffect>
                                  </p:childTnLst>
                                </p:cTn>
                              </p:par>
                              <p:par>
                                <p:cTn id="11" presetID="10" presetClass="entr" presetSubtype="0" fill="hold" nodeType="withEffect">
                                  <p:stCondLst>
                                    <p:cond delay="0"/>
                                  </p:stCondLst>
                                  <p:childTnLst>
                                    <p:set>
                                      <p:cBhvr>
                                        <p:cTn id="12" dur="1" fill="hold">
                                          <p:stCondLst>
                                            <p:cond delay="0"/>
                                          </p:stCondLst>
                                        </p:cTn>
                                        <p:tgtEl>
                                          <p:spTgt spid="48135"/>
                                        </p:tgtEl>
                                        <p:attrNameLst>
                                          <p:attrName>style.visibility</p:attrName>
                                        </p:attrNameLst>
                                      </p:cBhvr>
                                      <p:to>
                                        <p:strVal val="visible"/>
                                      </p:to>
                                    </p:set>
                                    <p:animEffect transition="in" filter="fade">
                                      <p:cBhvr>
                                        <p:cTn id="13" dur="500"/>
                                        <p:tgtEl>
                                          <p:spTgt spid="481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131">
                                            <p:txEl>
                                              <p:pRg st="1" end="1"/>
                                            </p:txEl>
                                          </p:spTgt>
                                        </p:tgtEl>
                                        <p:attrNameLst>
                                          <p:attrName>style.visibility</p:attrName>
                                        </p:attrNameLst>
                                      </p:cBhvr>
                                      <p:to>
                                        <p:strVal val="visible"/>
                                      </p:to>
                                    </p:set>
                                    <p:animEffect transition="in" filter="fade">
                                      <p:cBhvr>
                                        <p:cTn id="18" dur="500"/>
                                        <p:tgtEl>
                                          <p:spTgt spid="481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131">
                                            <p:txEl>
                                              <p:pRg st="2" end="2"/>
                                            </p:txEl>
                                          </p:spTgt>
                                        </p:tgtEl>
                                        <p:attrNameLst>
                                          <p:attrName>style.visibility</p:attrName>
                                        </p:attrNameLst>
                                      </p:cBhvr>
                                      <p:to>
                                        <p:strVal val="visible"/>
                                      </p:to>
                                    </p:set>
                                    <p:animEffect transition="in" filter="fade">
                                      <p:cBhvr>
                                        <p:cTn id="23"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685800" y="1600200"/>
            <a:ext cx="7772400" cy="3886200"/>
          </a:xfrm>
        </p:spPr>
        <p:txBody>
          <a:bodyPr/>
          <a:lstStyle/>
          <a:p>
            <a:r>
              <a:rPr lang="en-US" altLang="en-US" dirty="0"/>
              <a:t>Record actual count from bin and any inventory count </a:t>
            </a:r>
            <a:r>
              <a:rPr lang="en-US" altLang="en-US" dirty="0" smtClean="0"/>
              <a:t>tags or contents reports </a:t>
            </a:r>
            <a:r>
              <a:rPr lang="en-US" altLang="en-US" dirty="0"/>
              <a:t>to your count and record on count sheet. Counts must be written in pencil.</a:t>
            </a:r>
          </a:p>
          <a:p>
            <a:r>
              <a:rPr lang="en-US" altLang="en-US" dirty="0" smtClean="0"/>
              <a:t>Tag </a:t>
            </a:r>
            <a:r>
              <a:rPr lang="en-US" altLang="en-US" dirty="0"/>
              <a:t>each location as they are </a:t>
            </a:r>
            <a:r>
              <a:rPr lang="en-US" altLang="en-US" dirty="0" smtClean="0"/>
              <a:t>counted with a colored Post It; </a:t>
            </a:r>
            <a:r>
              <a:rPr lang="en-US" altLang="en-US" dirty="0"/>
              <a:t>it is not necessary to </a:t>
            </a:r>
            <a:r>
              <a:rPr lang="en-US" altLang="en-US" dirty="0" smtClean="0"/>
              <a:t>tag </a:t>
            </a:r>
            <a:r>
              <a:rPr lang="en-US" altLang="en-US" dirty="0"/>
              <a:t>each </a:t>
            </a:r>
            <a:r>
              <a:rPr lang="en-US" altLang="en-US" dirty="0" err="1"/>
              <a:t>sku</a:t>
            </a:r>
            <a:r>
              <a:rPr lang="en-US" altLang="en-US" dirty="0"/>
              <a:t> item, but each bin.</a:t>
            </a:r>
          </a:p>
        </p:txBody>
      </p:sp>
      <p:sp>
        <p:nvSpPr>
          <p:cNvPr id="6" name="Rectangle 2"/>
          <p:cNvSpPr>
            <a:spLocks noGrp="1" noChangeArrowheads="1"/>
          </p:cNvSpPr>
          <p:nvPr>
            <p:ph type="title"/>
          </p:nvPr>
        </p:nvSpPr>
        <p:spPr>
          <a:xfrm>
            <a:off x="685800" y="76200"/>
            <a:ext cx="7772400" cy="1143000"/>
          </a:xfrm>
        </p:spPr>
        <p:txBody>
          <a:bodyPr/>
          <a:lstStyle/>
          <a:p>
            <a:r>
              <a:rPr lang="en-US" altLang="en-US" dirty="0"/>
              <a:t>Counting Procedures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body" sz="half" idx="2"/>
          </p:nvPr>
        </p:nvSpPr>
        <p:spPr>
          <a:xfrm>
            <a:off x="4648200" y="1295400"/>
            <a:ext cx="3962400" cy="4800600"/>
          </a:xfrm>
        </p:spPr>
        <p:txBody>
          <a:bodyPr/>
          <a:lstStyle/>
          <a:p>
            <a:pPr>
              <a:lnSpc>
                <a:spcPct val="90000"/>
              </a:lnSpc>
            </a:pPr>
            <a:r>
              <a:rPr lang="en-US" altLang="en-US" sz="2400" dirty="0"/>
              <a:t>Count perimeter in to aisles:</a:t>
            </a:r>
          </a:p>
          <a:p>
            <a:pPr lvl="1">
              <a:lnSpc>
                <a:spcPct val="90000"/>
              </a:lnSpc>
            </a:pPr>
            <a:r>
              <a:rPr lang="en-US" altLang="en-US" sz="2000" dirty="0"/>
              <a:t>Once perimeter is counted, walk entire perimeter making sure everything that is not a primary bin location has a gold inventory count tag attached.</a:t>
            </a:r>
          </a:p>
          <a:p>
            <a:pPr lvl="1">
              <a:lnSpc>
                <a:spcPct val="90000"/>
              </a:lnSpc>
            </a:pPr>
            <a:r>
              <a:rPr lang="en-US" altLang="en-US" sz="2000" dirty="0"/>
              <a:t>Once all aisles are counted, walk entire perimeter and aisles making sure all product has a gold inventory count tag or inventory sticker/tag.</a:t>
            </a:r>
          </a:p>
        </p:txBody>
      </p:sp>
      <p:pic>
        <p:nvPicPr>
          <p:cNvPr id="51206" name="Picture 6" descr="C:\Documents and Settings\j.hellon.KP\My Documents\My Pictures\Phys. Inventory Training\Back Stock Area.JPG"/>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85800" y="1447800"/>
            <a:ext cx="3810000" cy="20574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8" name="Picture 8" descr="C:\Documents and Settings\j.hellon.KP\My Documents\My Pictures\Phys. Inventory Training\Surplus with Tags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657600"/>
            <a:ext cx="3811588" cy="2211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685800" y="76200"/>
            <a:ext cx="7772400" cy="1143000"/>
          </a:xfrm>
        </p:spPr>
        <p:txBody>
          <a:bodyPr/>
          <a:lstStyle/>
          <a:p>
            <a:r>
              <a:rPr lang="en-US" altLang="en-US" dirty="0"/>
              <a:t>Counting Procedures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500"/>
                                        <p:tgtEl>
                                          <p:spTgt spid="5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fade">
                                      <p:cBhvr>
                                        <p:cTn id="12" dur="500"/>
                                        <p:tgtEl>
                                          <p:spTgt spid="51206"/>
                                        </p:tgtEl>
                                      </p:cBhvr>
                                    </p:animEffect>
                                  </p:childTnLst>
                                </p:cTn>
                              </p:par>
                              <p:par>
                                <p:cTn id="13" presetID="10" presetClass="entr" presetSubtype="0" fill="hold" nodeType="withEffect">
                                  <p:stCondLst>
                                    <p:cond delay="0"/>
                                  </p:stCondLst>
                                  <p:childTnLst>
                                    <p:set>
                                      <p:cBhvr>
                                        <p:cTn id="14" dur="1" fill="hold">
                                          <p:stCondLst>
                                            <p:cond delay="0"/>
                                          </p:stCondLst>
                                        </p:cTn>
                                        <p:tgtEl>
                                          <p:spTgt spid="51208"/>
                                        </p:tgtEl>
                                        <p:attrNameLst>
                                          <p:attrName>style.visibility</p:attrName>
                                        </p:attrNameLst>
                                      </p:cBhvr>
                                      <p:to>
                                        <p:strVal val="visible"/>
                                      </p:to>
                                    </p:set>
                                    <p:animEffect transition="in" filter="fade">
                                      <p:cBhvr>
                                        <p:cTn id="15" dur="500"/>
                                        <p:tgtEl>
                                          <p:spTgt spid="5120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4">
                                            <p:txEl>
                                              <p:pRg st="1" end="1"/>
                                            </p:txEl>
                                          </p:spTgt>
                                        </p:tgtEl>
                                        <p:attrNameLst>
                                          <p:attrName>style.visibility</p:attrName>
                                        </p:attrNameLst>
                                      </p:cBhvr>
                                      <p:to>
                                        <p:strVal val="visible"/>
                                      </p:to>
                                    </p:set>
                                    <p:animEffect transition="in" filter="fade">
                                      <p:cBhvr>
                                        <p:cTn id="18" dur="500"/>
                                        <p:tgtEl>
                                          <p:spTgt spid="5120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04">
                                            <p:txEl>
                                              <p:pRg st="2" end="2"/>
                                            </p:txEl>
                                          </p:spTgt>
                                        </p:tgtEl>
                                        <p:attrNameLst>
                                          <p:attrName>style.visibility</p:attrName>
                                        </p:attrNameLst>
                                      </p:cBhvr>
                                      <p:to>
                                        <p:strVal val="visible"/>
                                      </p:to>
                                    </p:set>
                                    <p:animEffect transition="in" filter="fade">
                                      <p:cBhvr>
                                        <p:cTn id="21" dur="500"/>
                                        <p:tgtEl>
                                          <p:spTgt spid="51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685800" y="1600200"/>
            <a:ext cx="7772400" cy="4114800"/>
          </a:xfrm>
        </p:spPr>
        <p:txBody>
          <a:bodyPr/>
          <a:lstStyle/>
          <a:p>
            <a:pPr>
              <a:lnSpc>
                <a:spcPct val="90000"/>
              </a:lnSpc>
            </a:pPr>
            <a:r>
              <a:rPr lang="en-US" altLang="en-US" sz="2800" dirty="0"/>
              <a:t>No one is allowed to work over 12 hours without approval from the </a:t>
            </a:r>
            <a:r>
              <a:rPr lang="en-US" altLang="en-US" sz="2800" dirty="0" smtClean="0"/>
              <a:t>Regional Manager.</a:t>
            </a:r>
            <a:endParaRPr lang="en-US" altLang="en-US" sz="2800" dirty="0"/>
          </a:p>
          <a:p>
            <a:pPr>
              <a:lnSpc>
                <a:spcPct val="90000"/>
              </a:lnSpc>
            </a:pPr>
            <a:r>
              <a:rPr lang="en-US" altLang="en-US" sz="2800" dirty="0"/>
              <a:t>Make sure employees take their time and count accurately, not fast.</a:t>
            </a:r>
          </a:p>
          <a:p>
            <a:pPr>
              <a:lnSpc>
                <a:spcPct val="90000"/>
              </a:lnSpc>
            </a:pPr>
            <a:r>
              <a:rPr lang="en-US" altLang="en-US" sz="2800" dirty="0"/>
              <a:t>The goal is not speed or how fast you can get done, but accuracy, accuracy, accuracy.</a:t>
            </a:r>
          </a:p>
          <a:p>
            <a:pPr>
              <a:lnSpc>
                <a:spcPct val="90000"/>
              </a:lnSpc>
            </a:pPr>
            <a:r>
              <a:rPr lang="en-US" altLang="en-US" sz="2800" dirty="0"/>
              <a:t>Finally, all items are to be counted in the lowest unit of measure.  Be sure inventory is counted in proper quantities for all items.</a:t>
            </a:r>
          </a:p>
        </p:txBody>
      </p:sp>
      <p:sp>
        <p:nvSpPr>
          <p:cNvPr id="6" name="Rectangle 2"/>
          <p:cNvSpPr>
            <a:spLocks noGrp="1" noChangeArrowheads="1"/>
          </p:cNvSpPr>
          <p:nvPr>
            <p:ph type="title"/>
          </p:nvPr>
        </p:nvSpPr>
        <p:spPr>
          <a:xfrm>
            <a:off x="685800" y="76200"/>
            <a:ext cx="7772400" cy="1143000"/>
          </a:xfrm>
        </p:spPr>
        <p:txBody>
          <a:bodyPr/>
          <a:lstStyle/>
          <a:p>
            <a:r>
              <a:rPr lang="en-US" altLang="en-US" dirty="0"/>
              <a:t>Counting Procedures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fade">
                                      <p:cBhvr>
                                        <p:cTn id="22"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76200"/>
            <a:ext cx="7772400" cy="1143000"/>
          </a:xfrm>
        </p:spPr>
        <p:txBody>
          <a:bodyPr/>
          <a:lstStyle/>
          <a:p>
            <a:r>
              <a:rPr lang="en-US" altLang="en-US" dirty="0"/>
              <a:t>Entering Counts</a:t>
            </a:r>
          </a:p>
        </p:txBody>
      </p:sp>
      <p:sp>
        <p:nvSpPr>
          <p:cNvPr id="54276" name="Rectangle 4"/>
          <p:cNvSpPr>
            <a:spLocks noGrp="1" noChangeArrowheads="1"/>
          </p:cNvSpPr>
          <p:nvPr>
            <p:ph type="body" sz="half" idx="2"/>
          </p:nvPr>
        </p:nvSpPr>
        <p:spPr>
          <a:xfrm>
            <a:off x="5334000" y="1143000"/>
            <a:ext cx="3581400" cy="4953000"/>
          </a:xfrm>
        </p:spPr>
        <p:txBody>
          <a:bodyPr/>
          <a:lstStyle/>
          <a:p>
            <a:r>
              <a:rPr lang="en-US" altLang="en-US" sz="2000" dirty="0" smtClean="0"/>
              <a:t>Counts cannot </a:t>
            </a:r>
            <a:r>
              <a:rPr lang="en-US" altLang="en-US" sz="2000" dirty="0"/>
              <a:t>be entered before 9:00am. No exceptions</a:t>
            </a:r>
            <a:r>
              <a:rPr lang="en-US" altLang="en-US" sz="2000" dirty="0" smtClean="0"/>
              <a:t>.</a:t>
            </a:r>
          </a:p>
          <a:p>
            <a:r>
              <a:rPr lang="en-US" altLang="en-US" sz="2000" dirty="0" smtClean="0"/>
              <a:t>Take your time entering counts to minimize mistakes.</a:t>
            </a:r>
          </a:p>
          <a:p>
            <a:r>
              <a:rPr lang="en-US" altLang="en-US" sz="2000" dirty="0" smtClean="0"/>
              <a:t>Do not enter 0 for products with no inventory.</a:t>
            </a:r>
          </a:p>
          <a:p>
            <a:r>
              <a:rPr lang="en-US" altLang="en-US" sz="2000" dirty="0" smtClean="0"/>
              <a:t>To record no inventory for an item delete the item from the count.</a:t>
            </a:r>
            <a:endParaRPr lang="en-US" altLang="en-US" sz="2000" dirty="0"/>
          </a:p>
          <a:p>
            <a:r>
              <a:rPr lang="en-US" altLang="en-US" sz="2000" dirty="0" smtClean="0"/>
              <a:t>See the EPAK topic </a:t>
            </a:r>
            <a:r>
              <a:rPr lang="en-US" altLang="en-US" sz="2000" b="1" i="1" dirty="0" smtClean="0"/>
              <a:t>Enter/Change Inventory Counts.</a:t>
            </a:r>
            <a:endParaRPr lang="en-US" altLang="en-US" sz="2000" b="1" i="1"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5114076"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33653" y="2232102"/>
            <a:ext cx="2165196" cy="197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500"/>
                                        <p:tgtEl>
                                          <p:spTgt spid="542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fade">
                                      <p:cBhvr>
                                        <p:cTn id="10" dur="500"/>
                                        <p:tgtEl>
                                          <p:spTgt spid="2765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35" presetClass="emph" presetSubtype="0" repeatCount="4000" fill="hold" grpId="0" nodeType="withEffect">
                                  <p:stCondLst>
                                    <p:cond delay="0"/>
                                  </p:stCondLst>
                                  <p:childTnLst>
                                    <p:anim calcmode="discrete" valueType="str">
                                      <p:cBhvr>
                                        <p:cTn id="15" dur="25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276">
                                            <p:txEl>
                                              <p:pRg st="1" end="1"/>
                                            </p:txEl>
                                          </p:spTgt>
                                        </p:tgtEl>
                                        <p:attrNameLst>
                                          <p:attrName>style.visibility</p:attrName>
                                        </p:attrNameLst>
                                      </p:cBhvr>
                                      <p:to>
                                        <p:strVal val="visible"/>
                                      </p:to>
                                    </p:set>
                                    <p:animEffect transition="in" filter="fade">
                                      <p:cBhvr>
                                        <p:cTn id="20" dur="500"/>
                                        <p:tgtEl>
                                          <p:spTgt spid="5427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276">
                                            <p:txEl>
                                              <p:pRg st="2" end="2"/>
                                            </p:txEl>
                                          </p:spTgt>
                                        </p:tgtEl>
                                        <p:attrNameLst>
                                          <p:attrName>style.visibility</p:attrName>
                                        </p:attrNameLst>
                                      </p:cBhvr>
                                      <p:to>
                                        <p:strVal val="visible"/>
                                      </p:to>
                                    </p:set>
                                    <p:animEffect transition="in" filter="fade">
                                      <p:cBhvr>
                                        <p:cTn id="25" dur="500"/>
                                        <p:tgtEl>
                                          <p:spTgt spid="5427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276">
                                            <p:txEl>
                                              <p:pRg st="3" end="3"/>
                                            </p:txEl>
                                          </p:spTgt>
                                        </p:tgtEl>
                                        <p:attrNameLst>
                                          <p:attrName>style.visibility</p:attrName>
                                        </p:attrNameLst>
                                      </p:cBhvr>
                                      <p:to>
                                        <p:strVal val="visible"/>
                                      </p:to>
                                    </p:set>
                                    <p:animEffect transition="in" filter="fade">
                                      <p:cBhvr>
                                        <p:cTn id="30" dur="500"/>
                                        <p:tgtEl>
                                          <p:spTgt spid="5427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276">
                                            <p:txEl>
                                              <p:pRg st="4" end="4"/>
                                            </p:txEl>
                                          </p:spTgt>
                                        </p:tgtEl>
                                        <p:attrNameLst>
                                          <p:attrName>style.visibility</p:attrName>
                                        </p:attrNameLst>
                                      </p:cBhvr>
                                      <p:to>
                                        <p:strVal val="visible"/>
                                      </p:to>
                                    </p:set>
                                    <p:animEffect transition="in" filter="fade">
                                      <p:cBhvr>
                                        <p:cTn id="35" dur="500"/>
                                        <p:tgtEl>
                                          <p:spTgt spid="54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uiExpand="1" build="p"/>
      <p:bldP spid="2" grpId="0" animBg="1"/>
      <p:bldP spid="2"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4"/>
          <p:cNvSpPr>
            <a:spLocks noGrp="1" noChangeArrowheads="1"/>
          </p:cNvSpPr>
          <p:nvPr>
            <p:ph type="body" sz="half" idx="2"/>
          </p:nvPr>
        </p:nvSpPr>
        <p:spPr>
          <a:xfrm>
            <a:off x="5298072" y="1447800"/>
            <a:ext cx="3648924" cy="4724400"/>
          </a:xfrm>
        </p:spPr>
        <p:txBody>
          <a:bodyPr/>
          <a:lstStyle/>
          <a:p>
            <a:pPr>
              <a:lnSpc>
                <a:spcPct val="90000"/>
              </a:lnSpc>
            </a:pPr>
            <a:r>
              <a:rPr lang="en-US" altLang="en-US" sz="2200" dirty="0" smtClean="0"/>
              <a:t>After entering all counts you must run the Count Sheet Status Report.</a:t>
            </a:r>
          </a:p>
          <a:p>
            <a:pPr>
              <a:lnSpc>
                <a:spcPct val="90000"/>
              </a:lnSpc>
            </a:pPr>
            <a:r>
              <a:rPr lang="en-US" altLang="en-US" sz="2200" dirty="0" smtClean="0"/>
              <a:t>The </a:t>
            </a:r>
            <a:r>
              <a:rPr lang="en-US" altLang="en-US" sz="2200" dirty="0"/>
              <a:t>Count Sheet Status Report shows you the count sheets and/or locations not yet counted.</a:t>
            </a:r>
          </a:p>
          <a:p>
            <a:pPr>
              <a:lnSpc>
                <a:spcPct val="90000"/>
              </a:lnSpc>
            </a:pPr>
            <a:r>
              <a:rPr lang="en-US" altLang="en-US" sz="2200" dirty="0"/>
              <a:t>You can not update your physical inventory counts if you have not entered all sheets and locations</a:t>
            </a:r>
            <a:r>
              <a:rPr lang="en-US" altLang="en-US" sz="2200" dirty="0" smtClean="0"/>
              <a:t>.</a:t>
            </a:r>
            <a:endParaRPr lang="en-US" altLang="en-US" sz="2200" dirty="0"/>
          </a:p>
        </p:txBody>
      </p:sp>
      <p:sp>
        <p:nvSpPr>
          <p:cNvPr id="10" name="Rectangle 2"/>
          <p:cNvSpPr>
            <a:spLocks noGrp="1" noChangeArrowheads="1"/>
          </p:cNvSpPr>
          <p:nvPr>
            <p:ph type="title"/>
          </p:nvPr>
        </p:nvSpPr>
        <p:spPr>
          <a:xfrm>
            <a:off x="685800" y="76200"/>
            <a:ext cx="7772400" cy="1143000"/>
          </a:xfrm>
        </p:spPr>
        <p:txBody>
          <a:bodyPr/>
          <a:lstStyle/>
          <a:p>
            <a:r>
              <a:rPr lang="en-US" altLang="en-US" dirty="0"/>
              <a:t>Entering Counts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5114076"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5689" y="2395649"/>
            <a:ext cx="2165196" cy="197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5" presetClass="emph" presetSubtype="0" repeatCount="4000" fill="hold" grpId="0" nodeType="afterEffect">
                                  <p:stCondLst>
                                    <p:cond delay="0"/>
                                  </p:stCondLst>
                                  <p:childTnLst>
                                    <p:anim calcmode="discrete" valueType="str">
                                      <p:cBhvr>
                                        <p:cTn id="10" dur="25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396">
                                            <p:txEl>
                                              <p:pRg st="1" end="1"/>
                                            </p:txEl>
                                          </p:spTgt>
                                        </p:tgtEl>
                                        <p:attrNameLst>
                                          <p:attrName>style.visibility</p:attrName>
                                        </p:attrNameLst>
                                      </p:cBhvr>
                                      <p:to>
                                        <p:strVal val="visible"/>
                                      </p:to>
                                    </p:set>
                                    <p:animEffect transition="in" filter="fade">
                                      <p:cBhvr>
                                        <p:cTn id="15" dur="500"/>
                                        <p:tgtEl>
                                          <p:spTgt spid="593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396">
                                            <p:txEl>
                                              <p:pRg st="2" end="2"/>
                                            </p:txEl>
                                          </p:spTgt>
                                        </p:tgtEl>
                                        <p:attrNameLst>
                                          <p:attrName>style.visibility</p:attrName>
                                        </p:attrNameLst>
                                      </p:cBhvr>
                                      <p:to>
                                        <p:strVal val="visible"/>
                                      </p:to>
                                    </p:set>
                                    <p:animEffect transition="in" filter="fade">
                                      <p:cBhvr>
                                        <p:cTn id="20" dur="500"/>
                                        <p:tgtEl>
                                          <p:spTgt spid="593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uiExpand="1" build="p"/>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6200"/>
            <a:ext cx="7772400" cy="1143000"/>
          </a:xfrm>
        </p:spPr>
        <p:txBody>
          <a:bodyPr/>
          <a:lstStyle/>
          <a:p>
            <a:r>
              <a:rPr lang="en-US" altLang="en-US" dirty="0"/>
              <a:t>Item Variance Report</a:t>
            </a:r>
          </a:p>
        </p:txBody>
      </p:sp>
      <p:sp>
        <p:nvSpPr>
          <p:cNvPr id="60420" name="Rectangle 4"/>
          <p:cNvSpPr>
            <a:spLocks noGrp="1" noChangeArrowheads="1"/>
          </p:cNvSpPr>
          <p:nvPr>
            <p:ph type="body" sz="half" idx="2"/>
          </p:nvPr>
        </p:nvSpPr>
        <p:spPr>
          <a:xfrm>
            <a:off x="533400" y="2286000"/>
            <a:ext cx="7924800" cy="2514599"/>
          </a:xfrm>
        </p:spPr>
        <p:txBody>
          <a:bodyPr/>
          <a:lstStyle/>
          <a:p>
            <a:r>
              <a:rPr lang="en-US" sz="2400" dirty="0"/>
              <a:t>The item variance report shows variances between the counted value and book value of your inventory</a:t>
            </a:r>
            <a:r>
              <a:rPr lang="en-US" sz="2400" dirty="0" smtClean="0"/>
              <a:t>.</a:t>
            </a:r>
            <a:endParaRPr lang="en-US" sz="2400" dirty="0"/>
          </a:p>
          <a:p>
            <a:r>
              <a:rPr lang="en-US" sz="2400" dirty="0"/>
              <a:t>Control </a:t>
            </a:r>
            <a:r>
              <a:rPr lang="en-US" sz="2400" dirty="0" smtClean="0"/>
              <a:t>your </a:t>
            </a:r>
            <a:r>
              <a:rPr lang="en-US" sz="2400" dirty="0"/>
              <a:t>variance reports just as you would control your count sheets.  </a:t>
            </a:r>
            <a:endParaRPr lang="en-US" sz="2400" dirty="0" smtClean="0"/>
          </a:p>
          <a:p>
            <a:r>
              <a:rPr lang="en-US" sz="2400" dirty="0" smtClean="0"/>
              <a:t>Only </a:t>
            </a:r>
            <a:r>
              <a:rPr lang="en-US" sz="2400" dirty="0"/>
              <a:t>hand out one variance report sheet per employee at a time.</a:t>
            </a:r>
          </a:p>
        </p:txBody>
      </p:sp>
      <p:pic>
        <p:nvPicPr>
          <p:cNvPr id="4" name="ClipArt Placeholder 3"/>
          <p:cNvPicPr>
            <a:picLocks noGrp="1" noChangeAspect="1"/>
          </p:cNvPicPr>
          <p:nvPr>
            <p:ph type="clipArt" sz="half" idx="1"/>
          </p:nvPr>
        </p:nvPicPr>
        <p:blipFill>
          <a:blip r:embed="rId4" cstate="print">
            <a:extLst>
              <a:ext uri="{28A0092B-C50C-407E-A947-70E740481C1C}">
                <a14:useLocalDpi xmlns:a14="http://schemas.microsoft.com/office/drawing/2010/main" val="0"/>
              </a:ext>
            </a:extLst>
          </a:blip>
          <a:stretch>
            <a:fillRect/>
          </a:stretch>
        </p:blipFill>
        <p:spPr>
          <a:xfrm>
            <a:off x="0" y="152400"/>
            <a:ext cx="9144000" cy="5943600"/>
          </a:xfr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0420">
                                            <p:txEl>
                                              <p:pRg st="0" end="0"/>
                                            </p:txEl>
                                          </p:spTgt>
                                        </p:tgtEl>
                                        <p:attrNameLst>
                                          <p:attrName>style.visibility</p:attrName>
                                        </p:attrNameLst>
                                      </p:cBhvr>
                                      <p:to>
                                        <p:strVal val="visible"/>
                                      </p:to>
                                    </p:set>
                                    <p:animEffect transition="in" filter="fade">
                                      <p:cBhvr>
                                        <p:cTn id="15" dur="500"/>
                                        <p:tgtEl>
                                          <p:spTgt spid="604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420">
                                            <p:txEl>
                                              <p:pRg st="1" end="1"/>
                                            </p:txEl>
                                          </p:spTgt>
                                        </p:tgtEl>
                                        <p:attrNameLst>
                                          <p:attrName>style.visibility</p:attrName>
                                        </p:attrNameLst>
                                      </p:cBhvr>
                                      <p:to>
                                        <p:strVal val="visible"/>
                                      </p:to>
                                    </p:set>
                                    <p:animEffect transition="in" filter="fade">
                                      <p:cBhvr>
                                        <p:cTn id="20" dur="500"/>
                                        <p:tgtEl>
                                          <p:spTgt spid="604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420">
                                            <p:txEl>
                                              <p:pRg st="2" end="2"/>
                                            </p:txEl>
                                          </p:spTgt>
                                        </p:tgtEl>
                                        <p:attrNameLst>
                                          <p:attrName>style.visibility</p:attrName>
                                        </p:attrNameLst>
                                      </p:cBhvr>
                                      <p:to>
                                        <p:strVal val="visible"/>
                                      </p:to>
                                    </p:set>
                                    <p:animEffect transition="in" filter="fade">
                                      <p:cBhvr>
                                        <p:cTn id="25" dur="500"/>
                                        <p:tgtEl>
                                          <p:spTgt spid="604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6200"/>
            <a:ext cx="7772400" cy="1143000"/>
          </a:xfrm>
        </p:spPr>
        <p:txBody>
          <a:bodyPr/>
          <a:lstStyle/>
          <a:p>
            <a:r>
              <a:rPr lang="en-US" altLang="en-US" dirty="0"/>
              <a:t>Item Variance Report</a:t>
            </a:r>
          </a:p>
        </p:txBody>
      </p:sp>
      <p:sp>
        <p:nvSpPr>
          <p:cNvPr id="60420" name="Rectangle 4"/>
          <p:cNvSpPr>
            <a:spLocks noGrp="1" noChangeArrowheads="1"/>
          </p:cNvSpPr>
          <p:nvPr>
            <p:ph type="body" sz="half" idx="2"/>
          </p:nvPr>
        </p:nvSpPr>
        <p:spPr>
          <a:xfrm>
            <a:off x="533400" y="1524000"/>
            <a:ext cx="7924800" cy="4191000"/>
          </a:xfrm>
        </p:spPr>
        <p:txBody>
          <a:bodyPr/>
          <a:lstStyle/>
          <a:p>
            <a:pPr marL="0" indent="0">
              <a:buNone/>
            </a:pPr>
            <a:r>
              <a:rPr lang="en-US" sz="2400" b="1" dirty="0"/>
              <a:t>1st Variance Report</a:t>
            </a:r>
            <a:endParaRPr lang="en-US" sz="2400" dirty="0"/>
          </a:p>
          <a:p>
            <a:r>
              <a:rPr lang="en-US" sz="2400" dirty="0"/>
              <a:t>The 1</a:t>
            </a:r>
            <a:r>
              <a:rPr lang="en-US" sz="2400" baseline="30000" dirty="0"/>
              <a:t>st</a:t>
            </a:r>
            <a:r>
              <a:rPr lang="en-US" sz="2400" dirty="0"/>
              <a:t> variance will be run by bin location and you must recount </a:t>
            </a:r>
            <a:r>
              <a:rPr lang="en-US" sz="2400" b="1" i="1" dirty="0"/>
              <a:t>ALL </a:t>
            </a:r>
            <a:r>
              <a:rPr lang="en-US" sz="2400" dirty="0"/>
              <a:t>variances for accuracy.</a:t>
            </a:r>
          </a:p>
          <a:p>
            <a:r>
              <a:rPr lang="en-US" sz="2400" dirty="0"/>
              <a:t>The variance report will show you variance for that bin only, not the on hand.  </a:t>
            </a:r>
            <a:endParaRPr lang="en-US" sz="2400" dirty="0" smtClean="0"/>
          </a:p>
          <a:p>
            <a:r>
              <a:rPr lang="en-US" sz="2400" dirty="0" smtClean="0"/>
              <a:t>Only </a:t>
            </a:r>
            <a:r>
              <a:rPr lang="en-US" sz="2400" dirty="0"/>
              <a:t>count the bin on the report, unless there is a pink tag (if it has a pink tag you can go count where that pink tag was </a:t>
            </a:r>
            <a:r>
              <a:rPr lang="en-US" sz="2400" dirty="0" smtClean="0"/>
              <a:t>counted </a:t>
            </a:r>
            <a:r>
              <a:rPr lang="en-US" sz="2400" dirty="0"/>
              <a:t>only</a:t>
            </a:r>
            <a:r>
              <a:rPr lang="en-US" sz="2400" dirty="0" smtClean="0"/>
              <a:t>)</a:t>
            </a:r>
          </a:p>
          <a:p>
            <a:pPr lvl="1"/>
            <a:r>
              <a:rPr lang="en-US" sz="2000" dirty="0"/>
              <a:t>See the EPAK </a:t>
            </a:r>
            <a:r>
              <a:rPr lang="en-US" sz="2000" dirty="0" smtClean="0"/>
              <a:t>topic: </a:t>
            </a:r>
            <a:r>
              <a:rPr lang="en-US" sz="2000" b="1" i="1" dirty="0"/>
              <a:t>Physical Inventory  1</a:t>
            </a:r>
            <a:r>
              <a:rPr lang="en-US" sz="2000" b="1" i="1" baseline="30000" dirty="0"/>
              <a:t>st</a:t>
            </a:r>
            <a:r>
              <a:rPr lang="en-US" sz="2000" b="1" i="1" dirty="0"/>
              <a:t> Variance </a:t>
            </a:r>
            <a:r>
              <a:rPr lang="en-US" sz="2000" b="1" i="1" dirty="0" smtClean="0"/>
              <a:t>Report.</a:t>
            </a:r>
            <a:endParaRPr lang="en-US" sz="2000" dirty="0"/>
          </a:p>
        </p:txBody>
      </p:sp>
    </p:spTree>
    <p:custDataLst>
      <p:tags r:id="rId1"/>
    </p:custDataLst>
    <p:extLst>
      <p:ext uri="{BB962C8B-B14F-4D97-AF65-F5344CB8AC3E}">
        <p14:creationId xmlns:p14="http://schemas.microsoft.com/office/powerpoint/2010/main" val="1868527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fade">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fade">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0">
                                            <p:txEl>
                                              <p:pRg st="2" end="2"/>
                                            </p:txEl>
                                          </p:spTgt>
                                        </p:tgtEl>
                                        <p:attrNameLst>
                                          <p:attrName>style.visibility</p:attrName>
                                        </p:attrNameLst>
                                      </p:cBhvr>
                                      <p:to>
                                        <p:strVal val="visible"/>
                                      </p:to>
                                    </p:set>
                                    <p:animEffect transition="in" filter="fade">
                                      <p:cBhvr>
                                        <p:cTn id="17" dur="500"/>
                                        <p:tgtEl>
                                          <p:spTgt spid="60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20">
                                            <p:txEl>
                                              <p:pRg st="3" end="3"/>
                                            </p:txEl>
                                          </p:spTgt>
                                        </p:tgtEl>
                                        <p:attrNameLst>
                                          <p:attrName>style.visibility</p:attrName>
                                        </p:attrNameLst>
                                      </p:cBhvr>
                                      <p:to>
                                        <p:strVal val="visible"/>
                                      </p:to>
                                    </p:set>
                                    <p:animEffect transition="in" filter="fade">
                                      <p:cBhvr>
                                        <p:cTn id="22" dur="500"/>
                                        <p:tgtEl>
                                          <p:spTgt spid="6042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20">
                                            <p:txEl>
                                              <p:pRg st="4" end="4"/>
                                            </p:txEl>
                                          </p:spTgt>
                                        </p:tgtEl>
                                        <p:attrNameLst>
                                          <p:attrName>style.visibility</p:attrName>
                                        </p:attrNameLst>
                                      </p:cBhvr>
                                      <p:to>
                                        <p:strVal val="visible"/>
                                      </p:to>
                                    </p:set>
                                    <p:animEffect transition="in" filter="fade">
                                      <p:cBhvr>
                                        <p:cTn id="25" dur="5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6200"/>
            <a:ext cx="7772400" cy="1143000"/>
          </a:xfrm>
        </p:spPr>
        <p:txBody>
          <a:bodyPr/>
          <a:lstStyle/>
          <a:p>
            <a:r>
              <a:rPr lang="en-US" altLang="en-US" dirty="0"/>
              <a:t>Item Variance Report</a:t>
            </a:r>
          </a:p>
        </p:txBody>
      </p:sp>
      <p:sp>
        <p:nvSpPr>
          <p:cNvPr id="60420" name="Rectangle 4"/>
          <p:cNvSpPr>
            <a:spLocks noGrp="1" noChangeArrowheads="1"/>
          </p:cNvSpPr>
          <p:nvPr>
            <p:ph type="body" sz="half" idx="2"/>
          </p:nvPr>
        </p:nvSpPr>
        <p:spPr>
          <a:xfrm>
            <a:off x="533400" y="1524000"/>
            <a:ext cx="7924800" cy="4191000"/>
          </a:xfrm>
        </p:spPr>
        <p:txBody>
          <a:bodyPr/>
          <a:lstStyle/>
          <a:p>
            <a:pPr marL="0" indent="0">
              <a:buNone/>
            </a:pPr>
            <a:r>
              <a:rPr lang="en-US" sz="2400" b="1" dirty="0"/>
              <a:t>2</a:t>
            </a:r>
            <a:r>
              <a:rPr lang="en-US" sz="2400" b="1" baseline="30000" dirty="0"/>
              <a:t>nd</a:t>
            </a:r>
            <a:r>
              <a:rPr lang="en-US" sz="2400" b="1" dirty="0"/>
              <a:t> and All </a:t>
            </a:r>
            <a:r>
              <a:rPr lang="en-US" sz="2400" b="1" dirty="0" smtClean="0"/>
              <a:t>Subsequent </a:t>
            </a:r>
            <a:r>
              <a:rPr lang="en-US" sz="2400" b="1" dirty="0"/>
              <a:t>Variance Reports</a:t>
            </a:r>
            <a:endParaRPr lang="en-US" sz="2400" dirty="0"/>
          </a:p>
          <a:p>
            <a:r>
              <a:rPr lang="en-US" sz="2400" dirty="0"/>
              <a:t>The 2</a:t>
            </a:r>
            <a:r>
              <a:rPr lang="en-US" sz="2400" baseline="30000" dirty="0"/>
              <a:t>nd</a:t>
            </a:r>
            <a:r>
              <a:rPr lang="en-US" sz="2400" dirty="0"/>
              <a:t> and all other variances will be run by item number and you must look for high dollar variances and are to look everywhere in your location to find it.  </a:t>
            </a:r>
            <a:endParaRPr lang="en-US" sz="2400" dirty="0" smtClean="0"/>
          </a:p>
          <a:p>
            <a:r>
              <a:rPr lang="en-US" sz="2400" dirty="0" smtClean="0"/>
              <a:t>You </a:t>
            </a:r>
            <a:r>
              <a:rPr lang="en-US" sz="2400" dirty="0"/>
              <a:t>can also use A+ transaction history to determine where the problem might be at.  </a:t>
            </a:r>
            <a:endParaRPr lang="en-US" sz="2400" dirty="0" smtClean="0"/>
          </a:p>
          <a:p>
            <a:r>
              <a:rPr lang="en-US" sz="2400" dirty="0" smtClean="0"/>
              <a:t>Remember </a:t>
            </a:r>
            <a:r>
              <a:rPr lang="en-US" sz="2400" dirty="0"/>
              <a:t>you cannot count product you do not physically have</a:t>
            </a:r>
            <a:r>
              <a:rPr lang="en-US" sz="2400" dirty="0" smtClean="0"/>
              <a:t>.</a:t>
            </a:r>
          </a:p>
          <a:p>
            <a:pPr lvl="1"/>
            <a:r>
              <a:rPr lang="en-US" sz="2000" dirty="0"/>
              <a:t>See the EPAK topic </a:t>
            </a:r>
            <a:r>
              <a:rPr lang="en-US" sz="2000" b="1" i="1" dirty="0"/>
              <a:t>Physical Inventory  </a:t>
            </a:r>
            <a:r>
              <a:rPr lang="en-US" sz="2000" b="1" i="1" dirty="0" smtClean="0"/>
              <a:t>2</a:t>
            </a:r>
            <a:r>
              <a:rPr lang="en-US" sz="2000" b="1" i="1" baseline="30000" dirty="0" smtClean="0"/>
              <a:t>nd</a:t>
            </a:r>
            <a:r>
              <a:rPr lang="en-US" sz="2000" b="1" i="1" dirty="0" smtClean="0"/>
              <a:t> Variance Report.</a:t>
            </a:r>
            <a:endParaRPr lang="en-US" sz="2000" dirty="0"/>
          </a:p>
        </p:txBody>
      </p:sp>
    </p:spTree>
    <p:custDataLst>
      <p:tags r:id="rId1"/>
    </p:custDataLst>
    <p:extLst>
      <p:ext uri="{BB962C8B-B14F-4D97-AF65-F5344CB8AC3E}">
        <p14:creationId xmlns:p14="http://schemas.microsoft.com/office/powerpoint/2010/main" val="448182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fade">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fade">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0">
                                            <p:txEl>
                                              <p:pRg st="2" end="2"/>
                                            </p:txEl>
                                          </p:spTgt>
                                        </p:tgtEl>
                                        <p:attrNameLst>
                                          <p:attrName>style.visibility</p:attrName>
                                        </p:attrNameLst>
                                      </p:cBhvr>
                                      <p:to>
                                        <p:strVal val="visible"/>
                                      </p:to>
                                    </p:set>
                                    <p:animEffect transition="in" filter="fade">
                                      <p:cBhvr>
                                        <p:cTn id="17" dur="500"/>
                                        <p:tgtEl>
                                          <p:spTgt spid="60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20">
                                            <p:txEl>
                                              <p:pRg st="3" end="3"/>
                                            </p:txEl>
                                          </p:spTgt>
                                        </p:tgtEl>
                                        <p:attrNameLst>
                                          <p:attrName>style.visibility</p:attrName>
                                        </p:attrNameLst>
                                      </p:cBhvr>
                                      <p:to>
                                        <p:strVal val="visible"/>
                                      </p:to>
                                    </p:set>
                                    <p:animEffect transition="in" filter="fade">
                                      <p:cBhvr>
                                        <p:cTn id="22" dur="500"/>
                                        <p:tgtEl>
                                          <p:spTgt spid="604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20">
                                            <p:txEl>
                                              <p:pRg st="4" end="4"/>
                                            </p:txEl>
                                          </p:spTgt>
                                        </p:tgtEl>
                                        <p:attrNameLst>
                                          <p:attrName>style.visibility</p:attrName>
                                        </p:attrNameLst>
                                      </p:cBhvr>
                                      <p:to>
                                        <p:strVal val="visible"/>
                                      </p:to>
                                    </p:set>
                                    <p:animEffect transition="in" filter="fade">
                                      <p:cBhvr>
                                        <p:cTn id="27" dur="5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76200"/>
            <a:ext cx="7772400" cy="1143000"/>
          </a:xfrm>
        </p:spPr>
        <p:txBody>
          <a:bodyPr/>
          <a:lstStyle/>
          <a:p>
            <a:r>
              <a:rPr lang="en-US" altLang="en-US" dirty="0"/>
              <a:t>Changing Counts</a:t>
            </a:r>
          </a:p>
        </p:txBody>
      </p:sp>
      <p:sp>
        <p:nvSpPr>
          <p:cNvPr id="62468" name="Rectangle 4"/>
          <p:cNvSpPr>
            <a:spLocks noGrp="1" noChangeArrowheads="1"/>
          </p:cNvSpPr>
          <p:nvPr>
            <p:ph type="body" sz="half" idx="2"/>
          </p:nvPr>
        </p:nvSpPr>
        <p:spPr>
          <a:xfrm>
            <a:off x="5410200" y="1600200"/>
            <a:ext cx="3276600" cy="2667000"/>
          </a:xfrm>
        </p:spPr>
        <p:txBody>
          <a:bodyPr/>
          <a:lstStyle/>
          <a:p>
            <a:r>
              <a:rPr lang="en-US" altLang="en-US" sz="2400" dirty="0" smtClean="0"/>
              <a:t>Change your counts in A+.</a:t>
            </a:r>
          </a:p>
          <a:p>
            <a:pPr lvl="1"/>
            <a:r>
              <a:rPr lang="en-US" altLang="en-US" sz="2000" dirty="0" smtClean="0"/>
              <a:t>See the EPAK topic: </a:t>
            </a:r>
            <a:r>
              <a:rPr lang="en-US" altLang="en-US" sz="2000" b="1" i="1" dirty="0" smtClean="0"/>
              <a:t>Enter/Change Inventory Counts.</a:t>
            </a:r>
            <a:endParaRPr lang="en-US" altLang="en-US" sz="20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5114076"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5689" y="2243253"/>
            <a:ext cx="2165196" cy="197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8">
                                            <p:txEl>
                                              <p:pRg st="1" end="1"/>
                                            </p:txEl>
                                          </p:spTgt>
                                        </p:tgtEl>
                                        <p:attrNameLst>
                                          <p:attrName>style.visibility</p:attrName>
                                        </p:attrNameLst>
                                      </p:cBhvr>
                                      <p:to>
                                        <p:strVal val="visible"/>
                                      </p:to>
                                    </p:set>
                                    <p:animEffect transition="in" filter="fade">
                                      <p:cBhvr>
                                        <p:cTn id="12" dur="500"/>
                                        <p:tgtEl>
                                          <p:spTgt spid="62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76200"/>
            <a:ext cx="9144000" cy="1295400"/>
          </a:xfrm>
        </p:spPr>
        <p:txBody>
          <a:bodyPr/>
          <a:lstStyle/>
          <a:p>
            <a:r>
              <a:rPr lang="en-US" altLang="en-US" sz="4000" dirty="0"/>
              <a:t>Preparation-Two Weeks Before Inventory</a:t>
            </a:r>
          </a:p>
        </p:txBody>
      </p:sp>
      <p:sp>
        <p:nvSpPr>
          <p:cNvPr id="26627" name="Rectangle 3"/>
          <p:cNvSpPr>
            <a:spLocks noGrp="1" noChangeArrowheads="1"/>
          </p:cNvSpPr>
          <p:nvPr>
            <p:ph type="body" sz="half" idx="2"/>
          </p:nvPr>
        </p:nvSpPr>
        <p:spPr>
          <a:xfrm>
            <a:off x="4876800" y="1447800"/>
            <a:ext cx="3962400" cy="4648200"/>
          </a:xfrm>
        </p:spPr>
        <p:txBody>
          <a:bodyPr/>
          <a:lstStyle/>
          <a:p>
            <a:r>
              <a:rPr lang="en-US" altLang="en-US" sz="2800" dirty="0"/>
              <a:t>Submit your petty cash voucher to accounting.</a:t>
            </a:r>
          </a:p>
          <a:p>
            <a:r>
              <a:rPr lang="en-US" altLang="en-US" sz="2800" dirty="0"/>
              <a:t>You will need money for supplies, lunch and possibly dinner.</a:t>
            </a:r>
          </a:p>
          <a:p>
            <a:r>
              <a:rPr lang="en-US" altLang="en-US" sz="2800" dirty="0"/>
              <a:t>This will be enough time to get a check back before inventory.</a:t>
            </a:r>
          </a:p>
        </p:txBody>
      </p:sp>
      <p:graphicFrame>
        <p:nvGraphicFramePr>
          <p:cNvPr id="26631" name="Object 7"/>
          <p:cNvGraphicFramePr>
            <a:graphicFrameLocks noGrp="1" noChangeAspect="1"/>
          </p:cNvGraphicFramePr>
          <p:nvPr>
            <p:ph type="chart" sz="half" idx="1"/>
            <p:extLst>
              <p:ext uri="{D42A27DB-BD31-4B8C-83A1-F6EECF244321}">
                <p14:modId xmlns:p14="http://schemas.microsoft.com/office/powerpoint/2010/main" val="4028836984"/>
              </p:ext>
            </p:extLst>
          </p:nvPr>
        </p:nvGraphicFramePr>
        <p:xfrm>
          <a:off x="304800" y="1219200"/>
          <a:ext cx="4515556" cy="4876800"/>
        </p:xfrm>
        <a:graphic>
          <a:graphicData uri="http://schemas.openxmlformats.org/presentationml/2006/ole">
            <mc:AlternateContent xmlns:mc="http://schemas.openxmlformats.org/markup-compatibility/2006">
              <mc:Choice xmlns:v="urn:schemas-microsoft-com:vml" Requires="v">
                <p:oleObj spid="_x0000_s26847" name="Worksheet" r:id="rId5" imgW="9325356" imgH="4953381" progId="Excel.Sheet.8">
                  <p:embed/>
                </p:oleObj>
              </mc:Choice>
              <mc:Fallback>
                <p:oleObj name="Worksheet" r:id="rId5" imgW="9325356" imgH="4953381" progId="Excel.Shee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19200"/>
                        <a:ext cx="4515556" cy="4876800"/>
                      </a:xfrm>
                      <a:prstGeom prst="rect">
                        <a:avLst/>
                      </a:prstGeom>
                      <a:noFill/>
                      <a:ln>
                        <a:noFill/>
                      </a:ln>
                      <a:effectLst/>
                      <a:extLst/>
                    </p:spPr>
                  </p:pic>
                </p:oleObj>
              </mc:Fallback>
            </mc:AlternateContent>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31"/>
                                        </p:tgtEl>
                                        <p:attrNameLst>
                                          <p:attrName>style.visibility</p:attrName>
                                        </p:attrNameLst>
                                      </p:cBhvr>
                                      <p:to>
                                        <p:strVal val="visible"/>
                                      </p:to>
                                    </p:set>
                                    <p:animEffect transition="in" filter="fade">
                                      <p:cBhvr>
                                        <p:cTn id="10" dur="500"/>
                                        <p:tgtEl>
                                          <p:spTgt spid="266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fade">
                                      <p:cBhvr>
                                        <p:cTn id="15" dur="500"/>
                                        <p:tgtEl>
                                          <p:spTgt spid="266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627">
                                            <p:txEl>
                                              <p:pRg st="2" end="2"/>
                                            </p:txEl>
                                          </p:spTgt>
                                        </p:tgtEl>
                                        <p:attrNameLst>
                                          <p:attrName>style.visibility</p:attrName>
                                        </p:attrNameLst>
                                      </p:cBhvr>
                                      <p:to>
                                        <p:strVal val="visible"/>
                                      </p:to>
                                    </p:set>
                                    <p:animEffect transition="in" filter="fade">
                                      <p:cBhvr>
                                        <p:cTn id="20"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body" sz="half" idx="2"/>
          </p:nvPr>
        </p:nvSpPr>
        <p:spPr>
          <a:xfrm>
            <a:off x="5410200" y="1371600"/>
            <a:ext cx="3505200" cy="4114800"/>
          </a:xfrm>
        </p:spPr>
        <p:txBody>
          <a:bodyPr/>
          <a:lstStyle/>
          <a:p>
            <a:pPr>
              <a:lnSpc>
                <a:spcPct val="90000"/>
              </a:lnSpc>
            </a:pPr>
            <a:r>
              <a:rPr lang="en-US" altLang="en-US" sz="2300" dirty="0"/>
              <a:t>Anytime you go back in to a count sheet you must re-run the Count Sheet Status Report.</a:t>
            </a:r>
          </a:p>
          <a:p>
            <a:pPr>
              <a:lnSpc>
                <a:spcPct val="90000"/>
              </a:lnSpc>
            </a:pPr>
            <a:r>
              <a:rPr lang="en-US" altLang="en-US" sz="2300" dirty="0"/>
              <a:t>You can not update your physical inventory counts if you have not entered all sheets and locations</a:t>
            </a:r>
            <a:r>
              <a:rPr lang="en-US" altLang="en-US" sz="2300" dirty="0" smtClean="0"/>
              <a:t>.</a:t>
            </a:r>
            <a:endParaRPr lang="en-US" altLang="en-US" sz="2300" dirty="0"/>
          </a:p>
          <a:p>
            <a:pPr>
              <a:lnSpc>
                <a:spcPct val="90000"/>
              </a:lnSpc>
              <a:buFontTx/>
              <a:buNone/>
            </a:pPr>
            <a:endParaRPr lang="en-US" altLang="en-US" sz="2300" dirty="0"/>
          </a:p>
        </p:txBody>
      </p:sp>
      <p:sp>
        <p:nvSpPr>
          <p:cNvPr id="10" name="Rectangle 2"/>
          <p:cNvSpPr>
            <a:spLocks noGrp="1" noChangeArrowheads="1"/>
          </p:cNvSpPr>
          <p:nvPr>
            <p:ph type="title"/>
          </p:nvPr>
        </p:nvSpPr>
        <p:spPr>
          <a:xfrm>
            <a:off x="685800" y="76200"/>
            <a:ext cx="7772400" cy="1143000"/>
          </a:xfrm>
        </p:spPr>
        <p:txBody>
          <a:bodyPr/>
          <a:lstStyle/>
          <a:p>
            <a:r>
              <a:rPr lang="en-US" altLang="en-US" dirty="0"/>
              <a:t>Changing Counts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5114076"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33653" y="2232102"/>
            <a:ext cx="2165196" cy="197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33653" y="2384502"/>
            <a:ext cx="2165196" cy="197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40">
                                            <p:txEl>
                                              <p:pRg st="1" end="1"/>
                                            </p:txEl>
                                          </p:spTgt>
                                        </p:tgtEl>
                                        <p:attrNameLst>
                                          <p:attrName>style.visibility</p:attrName>
                                        </p:attrNameLst>
                                      </p:cBhvr>
                                      <p:to>
                                        <p:strVal val="visible"/>
                                      </p:to>
                                    </p:set>
                                    <p:animEffect transition="in" filter="fade">
                                      <p:cBhvr>
                                        <p:cTn id="22" dur="500"/>
                                        <p:tgtEl>
                                          <p:spTgt spid="65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uiExpand="1" build="p"/>
      <p:bldP spid="5" grpId="0" animBg="1"/>
      <p:bldP spid="5" grpId="1"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76200"/>
            <a:ext cx="7772400" cy="1143000"/>
          </a:xfrm>
        </p:spPr>
        <p:txBody>
          <a:bodyPr/>
          <a:lstStyle/>
          <a:p>
            <a:r>
              <a:rPr lang="en-US" altLang="en-US" dirty="0"/>
              <a:t>Update Inventory Counts (Post)</a:t>
            </a:r>
          </a:p>
        </p:txBody>
      </p:sp>
      <p:sp>
        <p:nvSpPr>
          <p:cNvPr id="67588" name="Rectangle 4"/>
          <p:cNvSpPr>
            <a:spLocks noGrp="1" noChangeArrowheads="1"/>
          </p:cNvSpPr>
          <p:nvPr>
            <p:ph type="body" sz="half" idx="2"/>
          </p:nvPr>
        </p:nvSpPr>
        <p:spPr>
          <a:xfrm>
            <a:off x="5266476" y="1371600"/>
            <a:ext cx="3420324" cy="4343400"/>
          </a:xfrm>
        </p:spPr>
        <p:txBody>
          <a:bodyPr/>
          <a:lstStyle/>
          <a:p>
            <a:pPr>
              <a:lnSpc>
                <a:spcPct val="90000"/>
              </a:lnSpc>
            </a:pPr>
            <a:r>
              <a:rPr lang="en-US" altLang="en-US" sz="2400" dirty="0"/>
              <a:t>Once you have finished double checking your variance and entering your changes and only after you have received approval from your District Manager you will Update your Inventory Counts (Post</a:t>
            </a:r>
            <a:r>
              <a:rPr lang="en-US" altLang="en-US" sz="2400" dirty="0" smtClean="0"/>
              <a:t>).</a:t>
            </a:r>
            <a:endParaRPr lang="en-US" altLang="en-US" sz="2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5114076"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5689" y="2841702"/>
            <a:ext cx="2165196" cy="197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body" sz="half" idx="2"/>
          </p:nvPr>
        </p:nvSpPr>
        <p:spPr>
          <a:xfrm>
            <a:off x="685800" y="1905000"/>
            <a:ext cx="7924800" cy="3276600"/>
          </a:xfrm>
        </p:spPr>
        <p:txBody>
          <a:bodyPr/>
          <a:lstStyle/>
          <a:p>
            <a:pPr>
              <a:lnSpc>
                <a:spcPct val="90000"/>
              </a:lnSpc>
            </a:pPr>
            <a:r>
              <a:rPr lang="en-US" altLang="en-US" sz="2400" dirty="0"/>
              <a:t>Before you update your inventory counts you must receive approval from your District Manager.</a:t>
            </a:r>
          </a:p>
          <a:p>
            <a:pPr>
              <a:lnSpc>
                <a:spcPct val="90000"/>
              </a:lnSpc>
            </a:pPr>
            <a:r>
              <a:rPr lang="en-US" altLang="en-US" sz="2400" dirty="0"/>
              <a:t>When performing this option the system will make sure the Count Sheet Status Report has been run and is blank.</a:t>
            </a:r>
          </a:p>
          <a:p>
            <a:pPr>
              <a:lnSpc>
                <a:spcPct val="90000"/>
              </a:lnSpc>
            </a:pPr>
            <a:r>
              <a:rPr lang="en-US" altLang="en-US" sz="2400" dirty="0"/>
              <a:t>If you have not done this the system will not post your inventory counts</a:t>
            </a:r>
            <a:r>
              <a:rPr lang="en-US" altLang="en-US" sz="2400" dirty="0" smtClean="0"/>
              <a:t>.</a:t>
            </a:r>
          </a:p>
          <a:p>
            <a:pPr lvl="1">
              <a:lnSpc>
                <a:spcPct val="90000"/>
              </a:lnSpc>
            </a:pPr>
            <a:r>
              <a:rPr lang="en-US" altLang="en-US" sz="2000" dirty="0" smtClean="0"/>
              <a:t>See EPAK topic: </a:t>
            </a:r>
            <a:r>
              <a:rPr lang="en-US" altLang="en-US" sz="2000" b="1" i="1" dirty="0" smtClean="0"/>
              <a:t>Update Inventory Counts.</a:t>
            </a:r>
            <a:endParaRPr lang="en-US" altLang="en-US" sz="2000" dirty="0"/>
          </a:p>
        </p:txBody>
      </p:sp>
      <p:sp>
        <p:nvSpPr>
          <p:cNvPr id="7" name="Rectangle 2"/>
          <p:cNvSpPr>
            <a:spLocks noGrp="1" noChangeArrowheads="1"/>
          </p:cNvSpPr>
          <p:nvPr>
            <p:ph type="title"/>
          </p:nvPr>
        </p:nvSpPr>
        <p:spPr>
          <a:xfrm>
            <a:off x="685800" y="76200"/>
            <a:ext cx="7772400" cy="1143000"/>
          </a:xfrm>
        </p:spPr>
        <p:txBody>
          <a:bodyPr/>
          <a:lstStyle/>
          <a:p>
            <a:r>
              <a:rPr lang="en-US" altLang="en-US" dirty="0"/>
              <a:t>Update Inventory Counts (Post)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fade">
                                      <p:cBhvr>
                                        <p:cTn id="7" dur="500"/>
                                        <p:tgtEl>
                                          <p:spTgt spid="665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fade">
                                      <p:cBhvr>
                                        <p:cTn id="12" dur="500"/>
                                        <p:tgtEl>
                                          <p:spTgt spid="665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fade">
                                      <p:cBhvr>
                                        <p:cTn id="17" dur="500"/>
                                        <p:tgtEl>
                                          <p:spTgt spid="6656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564">
                                            <p:txEl>
                                              <p:pRg st="3" end="3"/>
                                            </p:txEl>
                                          </p:spTgt>
                                        </p:tgtEl>
                                        <p:attrNameLst>
                                          <p:attrName>style.visibility</p:attrName>
                                        </p:attrNameLst>
                                      </p:cBhvr>
                                      <p:to>
                                        <p:strVal val="visible"/>
                                      </p:to>
                                    </p:set>
                                    <p:animEffect transition="in" filter="fade">
                                      <p:cBhvr>
                                        <p:cTn id="20" dur="500"/>
                                        <p:tgtEl>
                                          <p:spTgt spid="665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76200"/>
            <a:ext cx="9144000" cy="1143000"/>
          </a:xfrm>
        </p:spPr>
        <p:txBody>
          <a:bodyPr/>
          <a:lstStyle/>
          <a:p>
            <a:r>
              <a:rPr lang="en-US" altLang="en-US" dirty="0"/>
              <a:t>Count Sheets and Inventory Paperwork</a:t>
            </a:r>
          </a:p>
        </p:txBody>
      </p:sp>
      <p:sp>
        <p:nvSpPr>
          <p:cNvPr id="70659" name="Rectangle 3"/>
          <p:cNvSpPr>
            <a:spLocks noGrp="1" noChangeArrowheads="1"/>
          </p:cNvSpPr>
          <p:nvPr>
            <p:ph type="body" idx="1"/>
          </p:nvPr>
        </p:nvSpPr>
        <p:spPr>
          <a:xfrm>
            <a:off x="685800" y="1905000"/>
            <a:ext cx="7772400" cy="4191000"/>
          </a:xfrm>
        </p:spPr>
        <p:txBody>
          <a:bodyPr/>
          <a:lstStyle/>
          <a:p>
            <a:r>
              <a:rPr lang="en-US" altLang="en-US" sz="2800" dirty="0"/>
              <a:t>Keep all count sheets from this inventory until next inventory.</a:t>
            </a:r>
          </a:p>
          <a:p>
            <a:r>
              <a:rPr lang="en-US" altLang="en-US" sz="2800" dirty="0"/>
              <a:t>Any hand written entries on your count sheets must be researched.</a:t>
            </a:r>
          </a:p>
          <a:p>
            <a:pPr lvl="1"/>
            <a:r>
              <a:rPr lang="en-US" altLang="en-US" sz="2400" dirty="0"/>
              <a:t>The override locations may need to be fixed</a:t>
            </a:r>
          </a:p>
          <a:p>
            <a:pPr lvl="1"/>
            <a:r>
              <a:rPr lang="en-US" altLang="en-US" sz="2400" dirty="0"/>
              <a:t>You may need to move the inventory in the system.</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fade">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fade">
                                      <p:cBhvr>
                                        <p:cTn id="22"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600200" y="2173069"/>
            <a:ext cx="5943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eaLnBrk="0" hangingPunct="0">
              <a:spcBef>
                <a:spcPct val="50000"/>
              </a:spcBef>
              <a:buFont typeface="Arial" panose="020B0604020202020204" pitchFamily="34" charset="0"/>
              <a:buChar char="•"/>
            </a:pPr>
            <a:r>
              <a:rPr lang="en-US" altLang="en-US" sz="3600" dirty="0" smtClean="0"/>
              <a:t>David Mount @ 225</a:t>
            </a:r>
          </a:p>
          <a:p>
            <a:pPr algn="ctr" eaLnBrk="0" hangingPunct="0">
              <a:spcBef>
                <a:spcPct val="50000"/>
              </a:spcBef>
            </a:pPr>
            <a:endParaRPr lang="en-US" altLang="en-US" sz="3600" dirty="0"/>
          </a:p>
        </p:txBody>
      </p:sp>
      <p:sp>
        <p:nvSpPr>
          <p:cNvPr id="71683" name="Rectangle 3"/>
          <p:cNvSpPr>
            <a:spLocks noGrp="1" noChangeArrowheads="1"/>
          </p:cNvSpPr>
          <p:nvPr>
            <p:ph type="title"/>
          </p:nvPr>
        </p:nvSpPr>
        <p:spPr>
          <a:xfrm>
            <a:off x="0" y="104775"/>
            <a:ext cx="9144000" cy="1143000"/>
          </a:xfrm>
        </p:spPr>
        <p:txBody>
          <a:bodyPr/>
          <a:lstStyle/>
          <a:p>
            <a:r>
              <a:rPr lang="en-US" altLang="en-US" sz="4000" dirty="0" smtClean="0"/>
              <a:t>Questions ?</a:t>
            </a:r>
            <a:endParaRPr lang="en-US" altLang="en-US" sz="40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3"/>
          <p:cNvSpPr>
            <a:spLocks noGrp="1" noChangeArrowheads="1"/>
          </p:cNvSpPr>
          <p:nvPr>
            <p:ph type="ctrTitle"/>
          </p:nvPr>
        </p:nvSpPr>
        <p:spPr>
          <a:xfrm>
            <a:off x="685800" y="1143000"/>
            <a:ext cx="7772400" cy="1143000"/>
          </a:xfrm>
        </p:spPr>
        <p:txBody>
          <a:bodyPr/>
          <a:lstStyle/>
          <a:p>
            <a:r>
              <a:rPr lang="en-US" altLang="en-US" dirty="0">
                <a:latin typeface="Arial" panose="020B0604020202020204" pitchFamily="34" charset="0"/>
                <a:cs typeface="Arial" panose="020B0604020202020204" pitchFamily="34" charset="0"/>
              </a:rPr>
              <a:t>Physical Inventory Training</a:t>
            </a:r>
          </a:p>
        </p:txBody>
      </p:sp>
      <p:pic>
        <p:nvPicPr>
          <p:cNvPr id="2" name="As You Said 1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3163229"/>
            <a:ext cx="609600" cy="609600"/>
          </a:xfrm>
          <a:prstGeom prst="rect">
            <a:avLst/>
          </a:prstGeom>
        </p:spPr>
      </p:pic>
    </p:spTree>
    <p:custDataLst>
      <p:tags r:id="rId1"/>
    </p:custDataLst>
    <p:extLst>
      <p:ext uri="{BB962C8B-B14F-4D97-AF65-F5344CB8AC3E}">
        <p14:creationId xmlns:p14="http://schemas.microsoft.com/office/powerpoint/2010/main" val="2487529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5"/>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99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308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altLang="en-US" sz="4000" dirty="0"/>
              <a:t>Preparation-Two Weeks Before Inventory</a:t>
            </a:r>
          </a:p>
        </p:txBody>
      </p:sp>
      <p:sp>
        <p:nvSpPr>
          <p:cNvPr id="4" name="Content Placeholder 3"/>
          <p:cNvSpPr>
            <a:spLocks noGrp="1"/>
          </p:cNvSpPr>
          <p:nvPr>
            <p:ph idx="1"/>
          </p:nvPr>
        </p:nvSpPr>
        <p:spPr/>
        <p:txBody>
          <a:bodyPr/>
          <a:lstStyle/>
          <a:p>
            <a:r>
              <a:rPr lang="en-US" dirty="0"/>
              <a:t>Contents by location </a:t>
            </a:r>
            <a:r>
              <a:rPr lang="en-US" dirty="0" smtClean="0"/>
              <a:t>report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 y="152400"/>
            <a:ext cx="9067800" cy="5981700"/>
          </a:xfrm>
          <a:prstGeom prst="rect">
            <a:avLst/>
          </a:prstGeom>
        </p:spPr>
      </p:pic>
    </p:spTree>
    <p:custDataLst>
      <p:tags r:id="rId1"/>
    </p:custDataLst>
    <p:extLst>
      <p:ext uri="{BB962C8B-B14F-4D97-AF65-F5344CB8AC3E}">
        <p14:creationId xmlns:p14="http://schemas.microsoft.com/office/powerpoint/2010/main" val="270460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sz="half" idx="2"/>
          </p:nvPr>
        </p:nvSpPr>
        <p:spPr>
          <a:xfrm>
            <a:off x="533400" y="1828800"/>
            <a:ext cx="8229600" cy="2819400"/>
          </a:xfrm>
          <a:ln>
            <a:noFill/>
          </a:ln>
          <a:effectLst/>
        </p:spPr>
        <p:txBody>
          <a:bodyPr/>
          <a:lstStyle/>
          <a:p>
            <a:pPr>
              <a:lnSpc>
                <a:spcPct val="90000"/>
              </a:lnSpc>
            </a:pPr>
            <a:r>
              <a:rPr lang="en-US" altLang="en-US" sz="2400" dirty="0"/>
              <a:t>Verify all your bin locations are correct.</a:t>
            </a:r>
          </a:p>
          <a:p>
            <a:pPr lvl="1">
              <a:lnSpc>
                <a:spcPct val="90000"/>
              </a:lnSpc>
            </a:pPr>
            <a:r>
              <a:rPr lang="en-US" altLang="en-US" sz="2000" dirty="0" smtClean="0"/>
              <a:t>Walk </a:t>
            </a:r>
            <a:r>
              <a:rPr lang="en-US" altLang="en-US" sz="2000" dirty="0"/>
              <a:t>your floor checking each bin against your contents by location report.</a:t>
            </a:r>
          </a:p>
          <a:p>
            <a:pPr lvl="1">
              <a:lnSpc>
                <a:spcPct val="90000"/>
              </a:lnSpc>
            </a:pPr>
            <a:r>
              <a:rPr lang="en-US" altLang="en-US" sz="2200" dirty="0"/>
              <a:t>If your report does not match the actual product in the bin you must do a bin move in the system to the correct bin and verify the override locations.</a:t>
            </a:r>
          </a:p>
        </p:txBody>
      </p:sp>
      <p:sp>
        <p:nvSpPr>
          <p:cNvPr id="7" name="Rectangle 2"/>
          <p:cNvSpPr>
            <a:spLocks noGrp="1" noChangeArrowheads="1"/>
          </p:cNvSpPr>
          <p:nvPr>
            <p:ph type="title"/>
          </p:nvPr>
        </p:nvSpPr>
        <p:spPr>
          <a:xfrm>
            <a:off x="0" y="76200"/>
            <a:ext cx="9144000" cy="1295400"/>
          </a:xfrm>
        </p:spPr>
        <p:txBody>
          <a:bodyPr/>
          <a:lstStyle/>
          <a:p>
            <a:r>
              <a:rPr lang="en-US" altLang="en-US" sz="4000" dirty="0"/>
              <a:t>Preparation-Two Weeks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4"/>
          <p:cNvSpPr>
            <a:spLocks noGrp="1" noChangeArrowheads="1"/>
          </p:cNvSpPr>
          <p:nvPr>
            <p:ph type="body" sz="half" idx="2"/>
          </p:nvPr>
        </p:nvSpPr>
        <p:spPr>
          <a:xfrm>
            <a:off x="4724400" y="1524000"/>
            <a:ext cx="3810000" cy="4114800"/>
          </a:xfrm>
          <a:effectLst/>
        </p:spPr>
        <p:txBody>
          <a:bodyPr/>
          <a:lstStyle/>
          <a:p>
            <a:r>
              <a:rPr lang="en-US" altLang="en-US" sz="2800" dirty="0"/>
              <a:t>Check the bargain area.</a:t>
            </a:r>
          </a:p>
          <a:p>
            <a:r>
              <a:rPr lang="en-US" altLang="en-US" sz="2800" dirty="0"/>
              <a:t>Separate product labeled 44000Z from product to count.</a:t>
            </a:r>
          </a:p>
          <a:p>
            <a:r>
              <a:rPr lang="en-US" altLang="en-US" sz="2800" dirty="0"/>
              <a:t>Make sure a bin location is listed for product to be counted.</a:t>
            </a:r>
          </a:p>
          <a:p>
            <a:endParaRPr lang="en-US" altLang="en-US" sz="2800" dirty="0"/>
          </a:p>
        </p:txBody>
      </p:sp>
      <p:pic>
        <p:nvPicPr>
          <p:cNvPr id="27654" name="Picture 6" descr="C:\Documents and Settings\j.hellon.KP\My Documents\My Pictures\Phys. Inventory Training\Discontinued Stock.JPG"/>
          <p:cNvPicPr>
            <a:picLocks noGrp="1" noChangeAspect="1" noChangeArrowheads="1"/>
          </p:cNvPicPr>
          <p:nvPr>
            <p:ph type="chart" sz="half" idx="1"/>
          </p:nvPr>
        </p:nvPicPr>
        <p:blipFill>
          <a:blip r:embed="rId4" cstate="print">
            <a:extLst>
              <a:ext uri="{28A0092B-C50C-407E-A947-70E740481C1C}">
                <a14:useLocalDpi xmlns:a14="http://schemas.microsoft.com/office/drawing/2010/main" val="0"/>
              </a:ext>
            </a:extLst>
          </a:blip>
          <a:srcRect/>
          <a:stretch>
            <a:fillRect/>
          </a:stretch>
        </p:blipFill>
        <p:spPr>
          <a:xfrm>
            <a:off x="762000" y="1676400"/>
            <a:ext cx="3278372" cy="2819400"/>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a:spLocks noGrp="1" noChangeArrowheads="1"/>
          </p:cNvSpPr>
          <p:nvPr>
            <p:ph type="title"/>
          </p:nvPr>
        </p:nvSpPr>
        <p:spPr>
          <a:xfrm>
            <a:off x="0" y="76200"/>
            <a:ext cx="9144000" cy="1295400"/>
          </a:xfrm>
        </p:spPr>
        <p:txBody>
          <a:bodyPr/>
          <a:lstStyle/>
          <a:p>
            <a:r>
              <a:rPr lang="en-US" altLang="en-US" sz="4000" dirty="0"/>
              <a:t>Preparation-Two Weeks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500"/>
                                        <p:tgtEl>
                                          <p:spTgt spid="2765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fade">
                                      <p:cBhvr>
                                        <p:cTn id="10" dur="500"/>
                                        <p:tgtEl>
                                          <p:spTgt spid="276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2">
                                            <p:txEl>
                                              <p:pRg st="1" end="1"/>
                                            </p:txEl>
                                          </p:spTgt>
                                        </p:tgtEl>
                                        <p:attrNameLst>
                                          <p:attrName>style.visibility</p:attrName>
                                        </p:attrNameLst>
                                      </p:cBhvr>
                                      <p:to>
                                        <p:strVal val="visible"/>
                                      </p:to>
                                    </p:set>
                                    <p:animEffect transition="in" filter="fade">
                                      <p:cBhvr>
                                        <p:cTn id="15" dur="500"/>
                                        <p:tgtEl>
                                          <p:spTgt spid="276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652">
                                            <p:txEl>
                                              <p:pRg st="2" end="2"/>
                                            </p:txEl>
                                          </p:spTgt>
                                        </p:tgtEl>
                                        <p:attrNameLst>
                                          <p:attrName>style.visibility</p:attrName>
                                        </p:attrNameLst>
                                      </p:cBhvr>
                                      <p:to>
                                        <p:strVal val="visible"/>
                                      </p:to>
                                    </p:set>
                                    <p:animEffect transition="in" filter="fade">
                                      <p:cBhvr>
                                        <p:cTn id="20" dur="500"/>
                                        <p:tgtEl>
                                          <p:spTgt spid="27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body" idx="1"/>
          </p:nvPr>
        </p:nvSpPr>
        <p:spPr/>
        <p:txBody>
          <a:bodyPr/>
          <a:lstStyle/>
          <a:p>
            <a:r>
              <a:rPr lang="en-US" altLang="en-US" dirty="0"/>
              <a:t>Time permitting a second person should then walk the floor with a new contents report to double check for accuracy.</a:t>
            </a:r>
          </a:p>
          <a:p>
            <a:r>
              <a:rPr lang="en-US" altLang="en-US" dirty="0"/>
              <a:t>The result of physical inventory is 90% preparation and 10% of what you do on inventory day.</a:t>
            </a:r>
          </a:p>
        </p:txBody>
      </p:sp>
      <p:sp>
        <p:nvSpPr>
          <p:cNvPr id="6" name="Rectangle 2"/>
          <p:cNvSpPr>
            <a:spLocks noGrp="1" noChangeArrowheads="1"/>
          </p:cNvSpPr>
          <p:nvPr>
            <p:ph type="title"/>
          </p:nvPr>
        </p:nvSpPr>
        <p:spPr>
          <a:xfrm>
            <a:off x="0" y="76200"/>
            <a:ext cx="9144000" cy="1295400"/>
          </a:xfrm>
        </p:spPr>
        <p:txBody>
          <a:bodyPr/>
          <a:lstStyle/>
          <a:p>
            <a:r>
              <a:rPr lang="en-US" altLang="en-US" sz="4000" dirty="0"/>
              <a:t>Preparation-Two Weeks Before Inventory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fade">
                                      <p:cBhvr>
                                        <p:cTn id="12" dur="500"/>
                                        <p:tgtEl>
                                          <p:spTgt spid="286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85725"/>
            <a:ext cx="9144000" cy="1143000"/>
          </a:xfrm>
        </p:spPr>
        <p:txBody>
          <a:bodyPr/>
          <a:lstStyle/>
          <a:p>
            <a:r>
              <a:rPr lang="en-US" altLang="en-US" sz="4000" dirty="0"/>
              <a:t>Preparation-One Week Before Inventory</a:t>
            </a:r>
          </a:p>
        </p:txBody>
      </p:sp>
      <p:sp>
        <p:nvSpPr>
          <p:cNvPr id="32771" name="Rectangle 3"/>
          <p:cNvSpPr>
            <a:spLocks noGrp="1" noChangeArrowheads="1"/>
          </p:cNvSpPr>
          <p:nvPr>
            <p:ph type="body" sz="half" idx="2"/>
          </p:nvPr>
        </p:nvSpPr>
        <p:spPr>
          <a:xfrm>
            <a:off x="533400" y="1447800"/>
            <a:ext cx="7924800" cy="4114800"/>
          </a:xfrm>
        </p:spPr>
        <p:txBody>
          <a:bodyPr/>
          <a:lstStyle/>
          <a:p>
            <a:r>
              <a:rPr lang="en-US" altLang="en-US" sz="2800" dirty="0"/>
              <a:t>Print the Location Audit Report.</a:t>
            </a:r>
          </a:p>
          <a:p>
            <a:pPr lvl="1"/>
            <a:r>
              <a:rPr lang="en-US" altLang="en-US" sz="2400" dirty="0"/>
              <a:t>Manage your negatives by bin.</a:t>
            </a:r>
          </a:p>
          <a:p>
            <a:pPr lvl="1"/>
            <a:r>
              <a:rPr lang="en-US" altLang="en-US" sz="2400" dirty="0"/>
              <a:t>You </a:t>
            </a:r>
            <a:r>
              <a:rPr lang="en-US" altLang="en-US" sz="2400" dirty="0" smtClean="0"/>
              <a:t>cannot </a:t>
            </a:r>
            <a:r>
              <a:rPr lang="en-US" altLang="en-US" sz="2400" dirty="0"/>
              <a:t>have any negatives going in to inventory.</a:t>
            </a:r>
          </a:p>
          <a:p>
            <a:pPr>
              <a:buFontTx/>
              <a:buNone/>
            </a:pPr>
            <a:endParaRPr lang="en-US" altLang="en-US" sz="2800" dirty="0"/>
          </a:p>
          <a:p>
            <a:pPr lvl="1">
              <a:buFontTx/>
              <a:buNone/>
            </a:pPr>
            <a:endParaRPr lang="en-US" alt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 y="28575"/>
            <a:ext cx="9131531" cy="5943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1" end="1"/>
                                            </p:txEl>
                                          </p:spTgt>
                                        </p:tgtEl>
                                        <p:attrNameLst>
                                          <p:attrName>style.visibility</p:attrName>
                                        </p:attrNameLst>
                                      </p:cBhvr>
                                      <p:to>
                                        <p:strVal val="visible"/>
                                      </p:to>
                                    </p:set>
                                    <p:animEffect transition="in" filter="fade">
                                      <p:cBhvr>
                                        <p:cTn id="22" dur="500"/>
                                        <p:tgtEl>
                                          <p:spTgt spid="327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2" end="2"/>
                                            </p:txEl>
                                          </p:spTgt>
                                        </p:tgtEl>
                                        <p:attrNameLst>
                                          <p:attrName>style.visibility</p:attrName>
                                        </p:attrNameLst>
                                      </p:cBhvr>
                                      <p:to>
                                        <p:strVal val="visible"/>
                                      </p:to>
                                    </p:set>
                                    <p:animEffect transition="in" filter="fade">
                                      <p:cBhvr>
                                        <p:cTn id="2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D8CD5F2F-5310-4E95-91E5-A5AE3D079416}"/>
  <p:tag name="ISPRING_SCORM_RATE_SLIDES" val="0"/>
  <p:tag name="ISPRING_PRESENTER_PHOTO_0" val="png|iVBORw0KGgoAAAANSUhEUgAAAL8AAAFACAYAAADtWa1+AAAAAXNSR0IArs4c6QAAAARnQU1BAACx&#10;jwv8YQUAAAAJcEhZcwAADsMAAA7DAcdvqGQAAP+lSURBVHheXL0FuFT198a7956Z033oErG7UBHp&#10;7u7uQ3d355CH7u6SFCUFCQklpaUEQVAUFXvdz7vx97/PvfrMM4c5c2Z2rO/6vutd71rLcUoOqRio&#10;MjLsFu8XdsoMCDs1B4TdKmH+HQ47LaaF3RZzw071sWGnyqCw22hu2G2zKexUSg87JReG1x2/G/73&#10;33/Da07f4b0bw067GWGnDb/rMDPspE0LO3X5d9WJYafc8LBTYWw4pdnI8N1/7odrr+N3bXqGo0fy&#10;vgZ8T6fFfA/vS+N7WvJoMCzsNOK5GX/faLZ/HE6n+WGnK+/js93uvNZ9Fb9fEY7puSucM/10uOiB&#10;a+GEaSfDb4zeF46bcDjshg+GA9U5lnycz1v9wm5Rzqk6n1GBvy85OewU5VF4dDjDkBnhPDPC4VAH&#10;Hpx7oO5ijn8Xx/dp2K25hGvCcVSYEXbrrwsHGizhM7gm9ZeEI2tyLGU4/qJjeZ4cdktPDLt5e4fd&#10;AlzHosPDgQKDwoFy/F1NrlnpCf71DPifxc9V0sOBmvxt1flhtzafo+cK6WG30oxwQM/l+KxKHGeV&#10;hfyO33McbnXOucJs/ztdnUNpPqvwyLBTkIfOp+QEHhwLP7t65nduaa5fdb5fx1qJ7ygwLOy+xzG+&#10;zYNjdfJyvgX5rip8bhV+z3HGdV4Rzs51DDThM+tz/RrxeS14cK3dDlzzDrzem+vYeVnYbcDxVV/I&#10;fV4YztlzTTjt8LlwgcPXw89/9gPv2cJ7tvvXMan7p+G8B66H3RVXw87w42F35NWwO+R0ODBhTThh&#10;PteoDcep68S1cCrwKMznl1kRrpv+mW9f809/G3Zqr+P4eL0c16E051+O95ebzzXlmlXR33M8Vddg&#10;ozwq8buSupazeejacpzldJ15j17TtW/EsbkF+s/wqk01r8w480qONrf2JPNqTze37HgLtpljTsf1&#10;ltx8o0XWm2qB9pvM67bHnIqLzSm6zorOvGPL75m9ueYnc7t8am63xeZ2mmduWx4tZ5rXYIEF2823&#10;bFNWWYaxc63a7pX2l5n9waPewZUWuWKJRY1ZYvGjPrZAp2XmtJtuTtspFjdyoT2/bKs5PVZahtmb&#10;LHLkBnMHbDK391rzeiwypyePLmvMGXrAAguv2Rvb79n8a7/b3J/MCu68Z878h+Yt/t68mkvM/XCs&#10;uQWGm1t0krmVOa5qy3leak45fi4zwyJbzrdQhykW6DDR3Ab9LdRshcWMv2Fu39Pmtj5gbtWFxsU0&#10;t/5qC9ZfaoEmG81tuMaCVeeZV22FuRUXmVduprlFxvBdQ80tNNa8giMtUJDrye8CVebz+2nmlef6&#10;VeS6Vl/AZ3EMDfjbeuss0HCDefXXm1dlGY+FFqjBc+3V5tXjfOttN7cG31dzpXlVeV0PvtOrzqMa&#10;P5dJ53P57Apz+C6OsRTHUZ7nigvNq8xn1VvF/eSaVZpnwRITzftwmLkfDDDvPY7zvYHm5hvEsY63&#10;QLWl5jXiGGrMt8iuGyxuzGfmce/dNrPM6TrN3M6ca9ttFuj6kbn9Fpk7ZC3Xh0c77kGHNdzzNRbb&#10;ZatlGY1tzD5q0asvmdNvt6XMOWM5x56y9ed+sgPcc3fyeXNGXTBn5DkLzfjcAgNXmdOee9R6qblN&#10;+LnpWnOqrbR3B35hSY2P21ujb9s2jKXiQzOH19xKnHctvq/Gcp6xiWqcW03uS02uaY1VnMMu85rv&#10;5DzWmFdqAdeE86rNMdf5yLy6m3lwvWsutYgGSy3Y+qA5TuHuYbfUMAuUGGxeaS5O+WHcrOE8RnJh&#10;J1rWtLVWccYxi2/DDeu82Zx6iy1/p002dccVCw34wpxOh3h8woXA8DvM4kS4Ic0nWTBtvDlVR9nL&#10;Y5fZ1/a3Dbix2/r9s94+fnSBy2C29YdTFr1+mB149J112/oJnzuKx3DLOnSGFdm/0VJHp1vrE5ut&#10;5dXtFjd1kzlN5pqThgGnTeX7uOjNNpgz4gsrvvma5Zj+tX3/82/2zcNH1nv3NZtw5Vd7Zc3X5pTE&#10;oD/gnPL35cYPMbf4BAyE1ypwjBVnsCAmmFNoPK+x+Gukm1NrsAVqpVvS2LMW2W0n57PfnJZcUBaK&#10;V3aqBSvPtUDLLRjTdK7XGAtU5jMqpmNEGFLenua834eFNsq8fFzDgkNxJuO5phhd2UkWKINjwfi9&#10;6iwWGX5djLfOcoydm18V4y2Ps9DPtTHY+tzUWiyAKizQEv8tnJKT+U4WaeXZGD4Liu/1CvMdxYdb&#10;oCjfV2AE58jPJTnfcpNZMPxtJY6tEAv/nV7mvdWV5+5cj/4YPsafty//5rq81YvrwnE2Wsc9W2QR&#10;zTjPNpxfOxZFxzAOjeuSNot7yvG05Xu7TTG3J8fbnc/vxqIcsN6cPhht7cmW1GW+FVq/xSL7L8GJ&#10;Lbfqhy7ayT8f+/f77P2f+DzeyyJye+Iou6zH4OeZU2cGBs9n1p1iDudbeeQu//3nf3hsb4Sv8P6j&#10;5kxj0bTGiMvx/eUx9PKzzWFxu+W5LxXnWKCCrt0yHMp6nNMa/5p63NtAKa5XFY69lq4zC4G/c8vP&#10;t0ClmRZiETlOJbbHyhO4iMNYDePwgmPwahhE6ZH2fNpCO/HNPcvaYiUGtwOPi5HWnG+7z9+227/8&#10;blFNeb0pJ1qXHaIpRtmNk2k702KGLbOkheuevFYl3Xps/8L2/HTHrv39M57/H9t4+6RNeLDBdjz+&#10;2j/REw/vWZ6ZeOMGw+y1uUstw4J5lnXSHOv15S5LnYxBtMfwm2D4bfmeRgut86Zzln7oW2u1/Rs7&#10;9+NPFrPwG2u49Zr/Wfpv0c+/cCycXAl2sfwY/Qfc6PcxgtKcV9ER5hbEWGpz82rwKMbn8nCK46nL&#10;8XOJCRbfZ5cFW2KADVdYoBu7SyceMtS6q81tvokLikFWxYvLaIsOxoh68B1DzCk4EGPH0EtgTMVG&#10;+5/nVcVzVsGL1sBoa3FT2EHcxnivRisxUP5daQY3kOOoiydrLG+PQeH55d1cvLlXnt+XwZjluUtj&#10;JBVwMLqJRdnR8rLo3sWTFxzFAmchFMZhFWeRlWIXKs5rLEjvrY6+kbvvcJwfDGIxjDanMNch/0gW&#10;AQvh7T7sBBw3HtFttchCaWMt1DNsgR5jLKL/BAv2YDduhnGlcVxdOM72nFNP/t2TnzuzA49abW9u&#10;32XPDZttmQZMtYm2x7JO4/V6S6zxiqM25+FP1vvAFVt0/6G9sv0rezr9S36H3eC8skzfbpPv3+Bv&#10;2WEq87ktNtiiyz/Yntts4fzXfOkJc8ovtoRGGyyiFtemDDtbWc6/LLtb2fm+0wJysstxPFXZkeqx&#10;GzVhkdZYaI5+VxHDZ+cO6PridNzy7MS1VrHTsWhYBE5ko5nhUEu8UI2RFmw+3iI6zebmjsTIx1oy&#10;q/fHv/+17uvOYXTcrDZ491YLrPCYTyxLT2BJtYWWVG+F1Zm+x94bxapuxQd2wkBb4FHbT7aItqut&#10;1Nj9/M1cG3LhkNm/T4yz37ntFrm8j227c8b/9z88tDuU2HHUkiZ+yiqfCeTBAOasswyrPrGIURvZ&#10;RlnhY/H2LLguq079Z+b/2tMzTtubn9w2Z9Y3tuLi93bgj3/sxSPfW+UVx835cNyTm/w+Nx2v6BbD&#10;KApgMKV57rLKInqyfdbThcLAio6yYKEB5rzRy6KbAMW6bbcIFkiw6iwLNF+H52MxNNaC4LhwAB43&#10;1wUOuuXwwPl6A3u0q+Bpy2KowBG3BDcKr+TKe9fUjeG7ZPh4WLc217Iav6us7RqP1WgrMHEH3hfv&#10;VldeH+9fHWMsw80ro4UkSMpNrojRl+PGA1V8KPcBu/WbGH9hDB6o5ZXguwXTqvMoyGtalHnx7IJj&#10;RYBjJdIxBIwHY3H0+/zs8B/wu3x8Bn/rtRBMGIH3HGkhGX8vnGIbHEIjdsYWwArgj9uDa9UfO+jD&#10;ve61yOp9fML2/fnQXl7Gv+tNsszzVln0eBxP40VWcd55K7HitL2x7byVO33dCp+5Zq/P3W/5l5+0&#10;XDNPsYCW25uj5ll8bRZyQxb66JPmTLpvBZeftlt//GrvDNlrDjCx0Y5vLGen7ezS7NqlOX7txCV5&#10;Lsl1ZjcNVNFjngWaAiFbfsxi4N4U4LiBo15jrndljrfmYhYCC7gK1774VIsAAju5CUCimy3nSwZw&#10;o7gg5cbgBXhuigG3W2clZ5+1pBGnzG3BzWuIF6s9jtU4Fogw1RLrL7PtJ7/9P487aMNRy/vJLqux&#10;6jOLqDfNqswQ0jPL0usjm3niiaHrv8U3OMnxPW3I8R1PPPX5s1Zkw1z7cPdBi1tyzCIHLrLKGw9b&#10;3cOXzZmwA6z4sb3y2Wp77YvD5o3bZElj9tq3v/xh53/9ld3hur02Dg8x8KxFbXhgWQ7esNR1HMf8&#10;wxgAxl9gKHCEc5MB6Ibn498V8Aps3ZFdJlhk+1kWBbTzDTUvsODVLhZdeaKlDN2PESy3UMUwxtUb&#10;DMniaLLSgtUEXTD+2hgnHiygnwV33se7yttU4PfVMFIZdU0eigvqyptz0evg8esLw7MIwO1uky1c&#10;1z0Y/m5zm3HTGvNvtm4PrO4behGgRwF2KXYvjx1Ju4RbBeMvzo0thGcvwu/exsALybg51+IYP17P&#10;raPFw/eV1M6HVy/G+ypOs2AVdp86C/xjDpYcZ8EyYy3IwnLf7ecv/kBT4q6G7Iyt2EV6c97dWcB1&#10;cBS1+BycjtuJxdiTGKkLnrvrPIsbtsG/f3f//NWK719hcRsOW+TGb80Z8JFFEcM9v/CKZVt304rt&#10;PkVsgI3VxSg7b7Psq762+GHb2M2JHetihA2BMU0WWeJc4ObsS3b6+yeef8yRG7yOk621AviJA6lJ&#10;LFMWI8ZruyW41qXZgfHqwcosTq61p/ipDdcRyBgoglMqy0ItK2jEvarO7+VUyuFwSk23mIYcT0yH&#10;9eEAHturNpBtnYvXlAvclAvcYp5laDnPOnx63YIEs07DKawa8GxVPGljYELjGZbQc5M9O/mwlUjf&#10;bfd/+936f3LOioz72IiBLd+yr639htP+SeQOf27vLVtvh//51kZ+e90KXDhqNQ/tsoP37uDvzQqv&#10;n2nzLh+wauwIzvhtVnLXVptjP9kHX9231A3nLdeqg/bG0a8s41Z2oPHg/4lbbP+9H23V1QfW49AN&#10;vMshSx2ywwptumyBOexA4xdwvECSYmBWPJv3fj8WAd5fu0B+MHFFFnBj4FALXq/V1wKNgCppGFw1&#10;vMmb3cx7t4dl7PGpRTVZYZF1CYor4FWLDbJQXeFNPHF5PGgtvEktDE04Xob/cms8bWcWAYYkLF4S&#10;4wQWuXXBtg0wegWfGL1XU5ie11rsBiJi9Gk8mhPYNt/sPweaQCoQoHof4tXz8VkYpoJpr6yCWj5P&#10;WzYY1y0D7KrEfSuihYDnLCSog/euyqLBy7m1MNbaQCfFHXj2IPGPdrEg8CuA1wuWm25xFSA1BAPf&#10;FnQagwMEerZcbsE+Kyx25HrLPvs0r3G9GrDTNMYAW2FM3VkAjTHWDuzwPT6zUScf2e5fHtvI7w9Z&#10;5OJPLTj8ALv+Oss08HOrvu2KBWZdNaf/entu+GYrvuBLe27Sccuz6FtLGr4PmMtx9IU8GIzzaYlD&#10;6PiZFZt/BIv41w5/f89u//WHjb+IDSz6zGJWXrCAcH9hzrsI8K80dlqOcynHOVXBNmvLu2t3Bapq&#10;d2BXC+DxAwqORQ4A67y6BMIiPYivQnVYwE5tqMAGrOy6YMq2fAD42mvFBa4nLCr4M8OCjXitLhex&#10;GheiDp4ijQvcDlwHM+B0ZAW1WmhZRu3gJNimGsy3aCBRZN9PLLbfGpv03feWsnC/xU1eY08tJz7o&#10;PM4+XPCJ3fzzLyu3dacV3bfVhtzbZV/9ft+e2cDnjdxsGWYtthzb11iuAycs+84rlvWjY5Zl22mL&#10;2XjDUpYesNCsVZZv+zmrcfx7i998395Zv8veXbLXDt96YNkmbrDASI69MhdIMEeY/12wrfCuvD/B&#10;oVsGiFIbo2/Vk8gfyFKzr0WPAuuCYV0YDwejSyQOytR+rYVgIZIbLrCIsuMsIAhUGgdQlmCXgNID&#10;/rgKqgkoXQWUr3fAkDqZ905HC7zVnu8l0CT49FgkXm0+G6P2vXJrvH174GCLXWBfGb5gz8d4XLyW&#10;4E5xglewu/dutyc3EUP3CNLcWvJe3MRK3CdiAcUEbhUWpNio0hhFaWBABV7nvX5wV0Pnw3djLEHh&#10;+pJAHwJ3txyBICxRqMI0gmUWDgEw1K9lrLPMzt39xTpt+QpbWGCRfbhfTbmG9TmHVkBPmDyxcW4P&#10;YFOXpVZ47kmLmXjNnDEfW84VsC4Dt1nCumsEwlsIkvHslVdbrY1nbPCl72zi199Zz13HbPyxM7by&#10;58e26zcjtmIB4GDjwuwI/XF83c7aM/Ov2cizP9h6HNvGS/et1ZYTljrjkCWwWNzGLGYZfhlstTyO&#10;oCTXhDguKAdUh/ipGmQC5yCoGCgMpKsK41Obf1fAfhXT1IAtgulT3BBdA+N3G4wNe2l8iLBdSx5N&#10;uBi18JBlMZTS3IDKfFB9LmR9jJ+4wKsP9GnFhe6Eh+3JFt5BCwHc3Bav0ZaLxQ6hBeM0xTM0n2oJ&#10;05fZC+s+5neKBYBLTUZZFPRnnb1fWvx0PPToqfbOoQOWaT0eYxIB9UxOcvRqtk5OrgeBUH28dJuJ&#10;Fs9nZDx035JmQz/2x/sPPWTDv35gOfAIBZcfsw6bT1uXjy/b+wtgB9pyTKWACQU5Fzy/o8BQQR/U&#10;nlucc5Px1xlkEX1nW0TXYebU6GuRQ4FEDWB7moKvK3Gz3+9lkeVHW2zLjZa57QaLr8rWSpDrleNv&#10;y/PZMD0+YwT0cN/qZO4bGOqbbTH+Dr7hey+3sMC7vM5icN/t/oRKVsDcdhcebi/PePwmGHsT2A+8&#10;vdsUz09M4Qe2BMrBVrxeFEdTlHtQaixejOsOC+Rqx+GmupW4Phi9VxUYAJuhh1ue+0Lc4ZXj2DBu&#10;tzSGXo3fQ2U+oWKhNosON0cMWCE+m6DcLcCDeMD9YJw912GLXYVa/HAMZEV77lVH/oZ75jblM1sD&#10;ifD2L4yZZy/MmGWZ+q/1d/UqU6A3Gy+24DCOrSu7TU/wPnFUcsMltoZA9/b9B1Z07uc4yEXWYdfn&#10;durnn2zVjXu26OIt237nD4vpDoPYbLqlDl1jOT86bonrgU2jz7IQdtm0I1et7HIYxbrYQWNRxCyS&#10;YpwjWN/DgD1RuzifAOybWxvjx9DdJhAHsHKu4JwWheBQWeAeu4RbAWfFz24ZIGBV7NWtHg57zdk2&#10;6rNS2OK8qgQ8Fbk4pTAUbr5XQQuAG1dVK4kbU58tpSEXpQNepQsn3JmAAs7d7cJFhhJz6/GldVid&#10;wA4Zf3xPFkBvDp7vcBqH2Rm4kX0WW9uvf7Kn2AFybDxkmZdj+CNWW5sjR63VEQxiNMFtr2nQYNCl&#10;1cG7aRMsmp3D6QMXPACarMd2gq6d3Aw8TONZVm7Wdgt/fd9qrD5tEWPXWq6BeCidfH6gx/t4/vd4&#10;vAOEkPELH5fn+Ov0tec+OmcJvcIWbArEqI1Ri60pB/1XG9hSBhjwVjeLarDIohuBTVlMEbA8QSCT&#10;VxwPCoVJUohFws7xeidzXpHhY+iwK96rMCwwKYEiGFtedoK3WRhQbW5Ljr0lFGraJ76nd5pCm9bb&#10;CFYloBbOF8WJ9/YKs7O03QG0wpPl5zMKDcL4uXF1iBPw/D6sEcVXnp0Izy92QzSpB9/tCWoBBfxg&#10;GePwgEZudcEg/lZBcz5Yn3e5v+/zYDEEigwBOuDg8o3gWm+04FCIAihLtxu0bm/ufVcgT4Op7ICz&#10;bNHxK/bon7t24M8j9uKM3TZ83x3L3mWzvbXigsWOhkfvhfOrPcM+7L3Bvr33k+27/MBabjhge1gA&#10;q45ftbbL9tiLQKrwnvM27bPz9tWPj+zI/cf23KJP7dn166z0hSsWM4n4bfwZS555xtJPXrOc/djJ&#10;RxywqEGfgOexNS1oWDy3AouhODsXcU2oAsiluiAhNliHa1EJY4cWFuWraxMQaybIiPF7ZbkmxAte&#10;ZZCLW3JI2DeG0hh3WejOShMsVI5ttwQGUIktHujjVcLrV+H3NfliGUkjbnw7Vhfe3u0E7GmjnYMP&#10;bMZBKUCSkTdVoguOuL4evL8ZX96URVBzuL06cak1uXzDMi/YbxmW77CoKSusxNYDIL0/bPJXwKXZ&#10;cy1yPLtHXTB7dQy4GZ/Rlt1FuYZ24GYuYGAAF7oOC4zFGNN9iRX5+Kzt/+Ghrf7+Jnid7y8iNgO4&#10;A4RxMSA3H57//YHQfOwCBLFuXc6x5Xirv2eu1bvKcTWCqvyA9xbiUbo/58wiqDTW4hrNs6jqohpH&#10;W6j6NIuAAg6QM/DkSVkEvtd/pR0Pnl9vi+G3sQC0ZwBGKVCUzxG3Xplzb4Ynb/wRux8eHo/vNhGz&#10;g5eqg+E30M84EHC6p4CWwNwrg0NitxAvr2DULc8NZqv3qnMjoU5F7wWqcCOrzMDz8eA7AjV4HQ/o&#10;J/PKYADyjtodBJlg5vyAm93Kh1QFwfrEAj7tq8+HLnUwDKfBYsu94Jjlmga92xen0R3oC8GRd9Qa&#10;+97u2nE7ZIsfcY8mkwPp+TnJxy2WRJLKaaLdfq6VHLzBbv7wszVadMAyjN5llQ7csKV3fjZQjv34&#10;+He7+OCRzTn+jdXY/JV98dMvPr5f+9Pv9s4nJ6zZAeJLYoRSZx6SSCO+awwCwPAjR5/BOXAOYoXK&#10;4YCJT7yy7GwE/sqlBHBMAe2EojuBekrWuWVhgCryezFttTnv0lwPORZ2R8WCXhnoc9/4wbNuKW5o&#10;GV0AjKYUhl+FEy83FO+Cp6jOKqqqbZsv5Nk3xtacbLOJHKAwIbxwY25aE4yqngwfz9hDUAjjZCdx&#10;q/MekiBuPbx/3dH29JylFom3jp242eInzbWYBYts0w8/2c5bd+ydJRzsuLmWNG+ORWCcTp3J4Ee8&#10;fvvVFjEaFqEX31tLO8gUy9N3q0U3VSDGKu4w00Z9sY9t+54FyBeQ9n+S0CHB5SgJ9R40JtlNtwjH&#10;A9vjVGVbL9TZynw01rbap5ZnOvz3e7A2RdgZYHac8sQEjckEpoHHfWpSHhbjEteej88tps9nUb2Y&#10;Zu5LbYA9GP9rLAIWWgBYFSjK9XwH3F+K827C1t4YiNgMeNMCbNuAz6yPF6uvzCNQiISLn7mswnlo&#10;oeDRvQ/5/NcJoAuwaItxPYvhgMoK78JwKH+h5BmG7yrALSuKlcVATOJVFRTCUJRNVkxAltklA+yz&#10;WXXYwWBEXNgQtyROTDERiSA/j8DnCk4F4d8zDz8Oo8N17cK1rzOYjP5oyzNqpbX4bL61O7fIXtu6&#10;3jJOZ4foiHH2AA41A77WTLecXZbZjR9/tg7gfAcP/MGoDVZ38yGLmbbXKhO3Pfr3T8s1eY8Fhmyx&#10;3Vdv2+lHv1nH0/dtw/0/7doff9uDXx9by88uWtnD1+zNSUctddIRrhsxWHXODzImAAWt2Ma/Flwj&#10;UZZOGa4F1zuSGE8e39UOqYx7qUkWQZI2AOOjOMiDOXPJb3iipotir1DRjvQ8bk0uRHV4Yxl+WSBA&#10;BbxeBSAAD7cSRlMZT4GxeA04iFpcdKQObm0uVmNYj9Zwpq3WkqbH0JthUM042FrTLP+effbsGmBR&#10;bX0mN7Iav6s22Arv2mGjDn9tDVfvsqxjJZ+YYlHkCJ5fdcmyzYJeHLTGogYvsWwbFpNsIcHCNlpg&#10;3l7LOgbZwZQNljXMxdZn1ZtlN3//09YdJeCqj9G0nGFZR8/kwYquwUUpyPkI8mibl8eXYX9IAFoY&#10;LwftF6ivJNUYi+8x1OZc3WVbfjtiMfU7m0Om1CWodStgGIIm3aHpen4Jlj0GVj8I9gWvY8xuPRgb&#10;JVrew3O+yWe/0eUJp16UxVO4jwXeaUfWld1SUAVu3/ETMHj/tJ0sKhaCsKmkEqI9/QeBMMbvb+cw&#10;O6627feAah/AwpGt9JRD0G5DAk031lMsAP3pVkQ2oeBXHq0SO6/oUHYFP49AACgph1sJry/DUIxC&#10;0OymsfOIgdLfkO32g2QCRbcRx9GIbK1oQRZ7oAawqhZOqPsKiybHU3vVCnt+9nx7Y8kBq7PlrJWY&#10;CvTstMBCveH2cUJjPr9iTXdcZxdYavXHb7d/yBG1XA4JMmQV0pbztv3qd5Akq2zvrft+vFDrYzK4&#10;o45awVVnreGe+7b5+q926rdfrdLSQ7YCZFB+PrtLC3bLRgT5PbZgJ+cweI6VTL3vCMh+CwJ5xScC&#10;fbBFFr6rzC95GzFfoQq8TnDvJ8KgN71C8viSg8y1iIoYv1t1QNhrIG4fb1aeRyU8V3lwZim8pLy+&#10;doCaQITqPDA6r4qSLdyAWlzg1ivJCLJVV8UIakM7dYMy7IZxYowp/ZdZ/CAFY2DJmgSdLQm0qve0&#10;2is32s8+wWl2599HVuljTgqtyNCrD+39TRdZDAtszpn9tvAhgQ87xzv/BVbvzCAY7r/c8p6G+09j&#10;B8Gz7Dh71z7/lmxuMyVV2A0asSiaw0M3Z9eB3/Y9s7Z2UZF5e/OaPDYevhIeoS47GPILp/FEyzY8&#10;zPdvJIjDy8nAxOxw4dz6GGgfMGhPPFB3PF1Pfu5wiEUAU9MapqL1ZxjSfuDeDq4Hxg2OlFTAeY9F&#10;QMbVN2Zxy3poETTF05MhdptxQ7UQSMB42gFq8jslvCqxuwiXKmBlaw6ILRKDpF1GO44yx4W1OJWw&#10;wqlogRMUBwUFyH76vLayndCYT3ICfKaCY+1c0ICiBn0IVp9/K2EnNkjxgJ+T4DXlHirxmoLC4jge&#10;vjOInCWOHTeA9CHzpM1WZNsFa7/7pr01apvN/eIrG3b6Kwv1WWDPTztu5Rd+ae/N/gqHstJWXrph&#10;j//50z4hsM02aKVlXcA1HLTdcg5/kttZfOSSVVt80KYcuWk9zty2TDO59/3OWou91wFC//D/v7bg&#10;1B0g8DWLlCyiNQ6OReCzXMVY9ArSSymo55xxAgHFX1r01dkdlNEtxu/8wJhrg7PzZSXFuYbEBQ45&#10;lGigoG/8bmOCuTbjLDqNYLcO3qoGF7UcWJMYwBPHDd53a/Bl1RQDsJ1Xw6CAHm4lvsDfXjF+sGJo&#10;CLRTN8UEfDDboFMFw28w1JK6zrTIDsNt9M1DVuXjuRbdYZSNOPokAXbyn3+t1N5D1ursN+bM3WsR&#10;IxZYt207bc6X31mTTV9bl71nrNu5u+aN2WfxA1ZZj7/+tiyLkFpUn2W5SG59uP8Bxg/mrI7hE5Bn&#10;nrDO3pwLD/1mf4wd48dzOnDvTl68s2CPMrl1ZluoATe3BAuiFgu/wzTLMI3s5FhgXElpmuQpMH4l&#10;oboextjBtu1gLLQA2h98wtS0wOChJp3W8PWiLVkELjogtx5GXQ1jr8liqIMnhVXwjao2D9GcDfCs&#10;TaA3mwJ9mijbi5cVLy3eXkbnsxgszvdhiF5uApQijshL7gH60/f6RVmchfi5GPekCA8F9qWApFB+&#10;nuBPBT6D2EDQSzfehwHyhqL66mAA+r0MXJSqjkn5AJJwjuQUOm49lAhioTgFpli+sbuRnCjPw6Js&#10;u8KixpOgnHjWArO/tg/WHratP/1oz83GAQzbb/EjdliWMXtsw5ELBMZ/25WfH9msL67Yqs/P2JzP&#10;vjav3TJ7dvYRm/n1Haux7pTdV2qf/7rvvWS5l39l0V0+suDIo9b3qzt259Eje2kAxEYHrmejBRaP&#10;WqDQvFMWQF+mnc8tLPzPQgDuuYW4X9odBW+IiXwmTDsnMUEksCgk1kcLgoBfO6AD3RuJMNFxa6Pt&#10;acQfNR7L1kZWF2/vVMLwBYMqaHXhYfA0rhifmsCB6njU+hgRCRKHANiB0lIq2+kkwRkeCiP32nIj&#10;W2D84PvkPiPA1bst1HC0lV600N6az5djpAXn7bDL//xhEx/etCwj+PsRWy1u9VYLzsCLtwDXt19g&#10;b7Otll3PxSZn4PTabdUXHbVfWCyZJ8EhE3A7g1gEZISdjvOt7fITVnnSZ5ZtwWwrNIOF8LqCOYzf&#10;Z3ueeH5BIAcvGqg2DgoTo6jGbkFc45C+d0ZPtviRBHfF+sLoiD3gYnWFVu2GcK8zC6DDHpgtvD7e&#10;3mmNkTdAI4IxOWQK3WZw4M2BEuLshedr8+86QBqYHH/3qA/EwCMpve42ZEE15YZKqSk4oq37Q3l0&#10;bl4xjJXgzY9TXmlGLNEczw+LRDDt5WM30Q0vyU1Fw+MqoIfP9oNuMKy/O5Rid8brP8G9BHj6LJ/p&#10;4Hv8RcA56Tur4CxQmyqOcatAWGhXEIUK/PJ/FmWoXQv4kNp0sSUjVXHJsDr18ZpkeiN7r7fiX9y3&#10;QofuWuFj9+3VvQ8tNf2sZR+7zYqtv2LXf/rVN+o6C3AMacvsk+s/WtNlBy1T+GN7evpOq7b/msWm&#10;H7ZnFp2yl2fiVNj5nZGoLfutt1AnMrrd91qmCewUA4CL7UAUSEtyj/0Ch3nbgj2JRSpyDZCTaLdz&#10;uB6+Vgn4EyDTKyeiIN9FRatYKQLIE1DWvS7nLYTC4vdEBkAaOE4DtNpN+Uc9vF6NSdaChFT+Uax+&#10;+H1XSsTSePqST+KBQH1wZnO8eR3eywFkX4iIaetWe/bAXMu2ba6FBmHwA/litB9OKy5887EW1XW4&#10;RXSBq6/N38AeOUAohwxxZNs1lmPKJhuCuvPtj7daYNhWS4Hj//R7PElXYItozuZ45wWfWsQwsGW9&#10;pRbbdovlGnsYY8RTdVlkeT+7aglz+C5o0UFHv7Eqs9bYid/ZlmeweF6HZfmQhQqd576D11ciShLe&#10;YhxDtdFs54MtuSsXsmQve6n9Iqu5De/Vg0VfDa9ainOHxw+QqAmQdUTfD5uFl2+nfAWJKby2h6Yp&#10;SMY3VI2LXg7jQz34P3jh1SIekDRZSZa6fIcMHo/v7wR1oTaViOGG+Jx1MVgy4dGibNGIztz8HOur&#10;LcgY83irswVeb0NM0RMqkmMD5ngkeJS1dQV/8Gq+vgVlqleQRV6I8y3GAiCg96qJ5cHLl5Dj+g8O&#10;CJb9twAcIJafgRbfLe+P6M4PhAXBBNP82AMWrDDGA1ER3U3ZX641TsNrMtPK7PnMWly/ailQy05L&#10;At7WC+2ZsVvt5emHbMLV+zaK+xHfea7123LaXkNn9dRSHFUHHNaoTyxmLrqeviQ0e/GZYoo6YTND&#10;kFz0XmJP9VhghWaRq+lKrCAhZVNUmB24hj1ZmCRhnY6cQ03eLyeAB/d0/gTAAa5LUKI/ZX5hezyY&#10;MO2UEWTjI5WRl25KGh9YIP96owVyVETitmFFNObNNSZY1Qnb7eXebMelhDO5mEUleiIIrkqwACRy&#10;m7AY2Cmc+hOsABm7frbbGv8720bZPsu5GB5+wjF/C/Q1/a0xdLFCLbjIdVkMLBpXSav6rNZOq+xF&#10;Fk7MnDFWeM8KG/77acu5dL8tv/vIYgcrUYKEgqxz8ppdFn/4JouHxSDZcQNuKkk5h6xjhuEbLSkd&#10;Axw03aJHKKU+wz56fMLe7ocHJ/h08mEQYH/nPcmNe/g/u2havCbjLSW9r8V2gN4s3sNeaT7LmkOV&#10;ut0F6+RJ2eHIBgtGeASlgYYYRyPFFXh0kk8OgaHXYDnZ4UUWWxuWhaSX+y76HwJUtyiwCVypBeQV&#10;UMyEh5F2pxULqAU3U4mqCnDRYoGKcj20PQurC9Nrob7SnEcLPD65AUmO3+xowfz9LEqqRyjngBKP&#10;vjqV7yHodUvrc3TM3Jv8JOkKsFCAQ6I/vTpAm1IsTI4jUBnDUACsBaE4QBp+FkCgKkZPttOHQML9&#10;PBxfAyPWSfAByhD2KKIBDrKxCAocUwtIjXZTrcrhg9YJatlRLQYLQpT3O2tOWoHP7/EeKFNihIMP&#10;frI35+PBESsWH7bRTqHJ6n36B/4NfAHDO+Q43JbsosPWWWjoRzb2wDmbevISSS4ttk2Wec7XLDDt&#10;tnx+B767NQutEd9fEsdBoOuWYdf+LxEYIh5wJAOBAZPQTTFBBBA2AuGbnwDTjiDxn+IEJA+O2wnP&#10;309SW16sgGEWwnCUwi+PlymJ0ZfiBgJxPBJXXkX+jb7HrQcFVnuKvbTnhJ21X23ZPwdsMj+lTiKQ&#10;Y6U6rdjmO+MRmnGjmoh1wDhqADFYMG4DboaYloYTbMyPN63V10ctx9Sh9vbaGZZ73yF75+xVe2MF&#10;SS9kFOxKXNRplmXtBsu/l9VfBdgi2hXWKdAF6pPAKtAH5qYHi4n8g9OM9w9g0RCkO+KxFXRK0ZkX&#10;xkqYX8Uc5Xlv9YmWNHSAZZrF72v3gM0SS0XuAA/mFsGo+FsfZmCMggfSgwRRSjpiSlB1eiSfotmK&#10;I9DUR8H7R4lulPG92eGJjp/vcAtyrfKz4PDATlsgk5JbKDddhFoqqvCqAy9KY4xKuCgbTR2AkmXu&#10;q80s8FJrC7wB5lcdwgc9fWGa2IwI+PZgCWovtKWLnuS73OLELNL0SOgmZks7xIewRBQmeSqcUUGP&#10;jARKU7ogqT4dhG2Okjz/gz7C+6Ja5fmFjVUQIywNl+5IIo0sIgUDD7UUxGUB6J425Fq3mGhFdh2y&#10;LvfvW0qfpZbcHy0/okNn0mEL9cKhjsCAkbc7yJ+F96eevG1zP79hbw2GLKhLlp5r4TbHIfBz6tjP&#10;7Wmy9U+tvmgRUwjGRy62+NbLcWinkFWLVeIY23K9IDPcNOynAucv6AMUdEhciu+PkLOS7kny5QYs&#10;YnaCIGLDaChgqvH8LK+KirQTelU4F7c2GV4CQI+b6Bt6WSkIuajFnnD8gQryXlzg6kTU5fGkldkR&#10;oEadajPsxY0H/6dStjI7oaWqsTqrshXX5wK20ormAtTkQMtzYyphjJUxEO0A0KVOudGWu9tqe2fj&#10;p9b+94NgxnmWY/wS2/r7L1ZBWLEe3q0JFxiNkTKOne9fsiGHz7OKWRSVxliefhst/cx3SG2BRrA8&#10;bg0CwXpcCMElZXELcdwYoPshOxeY3xMDUwjjr8AirqGFRfDXGQ/coBsXhpigMtu7OHJ5fe0YeaEu&#10;lSAjWypO2c8QqmoKiiyAVieyzWaLEGtEEB1EEBdZkb+X8b1HEP02/Dzf5+XvysIB09dX9pZF43P6&#10;3MTGbPmNwf2CQFUwOmVkEbK5L5MXeA2v/2aar9bUMXvw/AFqLXxlZmEWlK/Pwbsp6NPOQvDrb/2S&#10;Qki0p91N50xuwysOY1TrPwUq2N+RJxerpJ1J8EfMj5Se0sRUJ9egRSC+H8bKV4gSREow56AsjW4F&#10;aSHjbwhcACa7jSUOxJF0XWbtj39ruyk+eX02qtzxKHpHkNdArhCYtNVyrTtmwTHEcr0xdkHGGjzX&#10;Iw5q9QnGjFPQQwnA5uw6A7guU4gBprA4Bn9kc09csZ03fsIxUUPRcw+KUrLI1It4sIou9uiJ9eEc&#10;XeIlBbORqj6szLVglwuw8KXlF3MWCUMZ1H1nYQdKYvyCPlTFOdBlVHLp4uHpS/AQ3GFLdZXhlacv&#10;hyEQFHqqFlKRBNy4cKRWUvTgFTbwp6M2/Oo5iwCfu9XwMsAAV8mwmtLl4EHaiOoDh5XBIJUprcv7&#10;2AXcOmBvxQ5pS+y5lR9ZptnrrfuJPTbiMBeoIVClvmjIqVZ/5RkbuvGUjfzqGxt0hAwgyQ6nwhCL&#10;qDbeMnRl6wRXOk15TbtLA3YtahF8j83ilZTBwTv6HP+7HdgexV5xEchbuFVZVCR/HCQcTlkWpWBC&#10;LQWJeMwC4u07PtEFSZ/va2Xw0MLYwplo+QMt1nOh+V4ZfAmMjLR7gASa86a8Nw/RlPkHYLh4XQVa&#10;dbkOlNdJWusqo9t89xNdD+WDDpKFANx1ANji5cXo32nDIujq5w08MtMBVWPh4X3DFI0JPx/AK/vw&#10;h+/2eEgT5Gt1xAQpvyAVq3YhJYFgNvxjELwSLtZ9kvRZdCifF1ASrAoLgsXtkAxyPtRncI8Fywri&#10;6D7kGhUdD2kBdd0M3F2fa6cS185Awe7s8B2W2tMjtyFlWWD1P7tEsvJ7G3P1B6t3/pGV+fSmhdqQ&#10;2KsOJBacUpJN8o5OR5CpfMUzJAJEgVMHFnDIAnsfOfy78P8pq85Yg33XbcTer331Z4DqwUDfz8xD&#10;U+ZRXqmck2/8RWT8PJA6BNFEhcT1S9vPTu1DHZJaIWjQKMVAEgYq6VUK50G224lsuT3sc58Yi4Nn&#10;dFQkwYmrksstr90AY1BdqhgFGB9XWWBJaEmAOBiL0wGY0RLv+z9eWRqLRlzg+uwCdcDobJFOU3Aa&#10;P7tNMZ6WXMwWfFZLLnBL8ForvrsOiTLK5V6bM8tyruQGNAO2oOkJ9JttS27fIS9gVlqsTzO+rzHG&#10;WBMjZ1E66O7d9umWd/Upi2nA8dQA3pSB5aHIg2JtbhwLV94RXY9f2CFqUPRsLSVDMAYCH4eEh9SW&#10;FDVbULJY8fvQjA6Bpq8hUSaRWl95EBcVpGBBwA8OMQSqtFRp5ZJud/HKgRLARbC/n5l9WwE2cYAY&#10;HNX5CmLUxPhhfzw9C2bIA0ryAOPiFeO8xFeTdfVUYvhSOxZQN2qB5d2F73nIyyl7KSZKwTQeLgim&#10;FSyV0vGJEI4Hgb5HBlcJPa8AOzkQwRE0k+fXAhKsUcGLIKBkAgoOwcNOOe6H2KMCXF/VPPNdDotX&#10;91sPJb5iZl+1wOhDVHUp+MSY/XvI71H6Oq0JjJGePDdyu+VG4RvbCUdWicXB+TpQvw6JQa8xDguq&#10;2OlzEmLkHMZ80F8Uz03aZRmnHrBiH39t71DhlTKRxTISgqEPOwKMj9cWeNuKOKU9Qrpen5JsJJ4h&#10;0PXhHIyZX7klPC/tDgtdhIT0/05xBbxQm9X5DOAqBfA+tSz1rBPqdzgc7PKZRZKlTe4OJsWbudoB&#10;BG/woh6p7ScXDI+tYLAKSQMZXV1+xss7FL87aF78m6LaShlLMy5K6xXgPHB0W/7dHIOnRtdtzo0h&#10;n+C0ZitN40ZSmug043c18TZigobPtBcPbEDRKEZmhEUOZmsasdMiR2D4fcB9jXgf0olAb90wpd2V&#10;OBtpibABAbCoWx8jrMTr7+H1hPcL9n/C+OTF+N/CoIroczFWLkJQVJ5YAXTdXj3JCzAGPyjiPN8G&#10;8ogdwhi0dfryAD9hxQWXBkfyZGVQYXt8IRm5hCcemmcVtlAT8KSCCrglXp7g1s9ICt4Q7PpeVgUa&#10;9dgBVGxdjtfk+cHtDuWW3gcYLVlpT/idReXCUPmFK0p8USjj1QK61BZ8AUsrWaPdCNil4hUfsmgH&#10;URZYOQBRvFB+biWcQ0UxOCwCicOUANM9xfPT0YJ7rIXAvZQxKQsuTlxVY1JISgpRgSAaOBux7IEF&#10;5+6zCJi9YG/e35Lzk+yZXInbTfEe9wzBnlMb6FOH4J74xiHB56BhcijWcQj63Y7AmoGnyZof4dqz&#10;+FmIb606ZzlGEi90XGcRQKTMC6GwxfoR4LoE2G47DLYr8guSbZHttuH9oUQl4y7J93L8jogDGDA/&#10;RyPa1oea4H4cXBS6qEjZqXIcqvcVHVpBsKfumnAkKfdQ3UUWhRd263JhKj3h9v2CDCq7/DS4oIsE&#10;bmIlEL+5DbnQ6NxdKrpcElraCfwLVYYDpTreac+K7byMjg8yfHYU8ghOGoZPjahv+GKDmnPQ6MOd&#10;FnwmECk4bo29tP9zi+nPoqiFoXdhlbfHS7SFZcGz5B44ztKObbFge7ZhaYi0AKAtHcUBMvxmSshh&#10;+FCajrx+QXYBMrzO2ywCFWpri6yHgSM3kPeWEfnGre2QTKunJJQM6G0gB4Gvn0ZnG3WUAa2E4dMh&#10;QAmhAEyPqqKkm1cxdACvHKCAxQUaeJJOv9rBl1L4u48MmbS6X35H5ZFbksUipWUtYqJaG59IGZSg&#10;weACviSDHeQ9BcscO8U3gkIBFadDg6ogxc/gIn7TQyyMCtldeX+M169vVXJOVVmch2qJ3XdZgNo9&#10;UDg6UoDK+2M0vuFI+6MaADCwCjz8BFlxnmFDHKhOFYiE2N3dRuMoSpcRsjuisYqkms4dyvUbiUGm&#10;Ay86srgQtrktOJ/6eOtGwJhG0Ls4FacecU4DdriGYH0ZP4lBtx0Sj877gFDsAoKebUAGbbCZZpxX&#10;79UWEz5isQOgRoHETmMWAARJDJVjXieOG7o9EjQRashOoutJHYLftUKVXSx2H9v7nTXYmSVww9CV&#10;/Y2p9gS+avH7cRvJPLQ99KHxX8TYoDMDZHF9dgcKyWchEHn5fDKJHx8u1GSLkWyZFieuomg8mgNW&#10;DHYkGyfajIp6h/JGpxHeUTClqTw822hrQRR+TsOo6PDgoul32nBzOnFQ7ZQH4Puaz7XsS/ZY7vXL&#10;qfThczty8TqstpAwfan+Nvb0ERt7iaRTHQy/ITe6FZ+jxFsVLn4jYFs9YoVieHpfrovRi+akkMUh&#10;QypNvVtoiIWgySKoCPLQsATg2wO6QH6BuZI4GLcwOYskhKTZY9cIABeCeHnJhx0Fi/yd1xS8D+4X&#10;DIiQrl9ZYdHBMkKxSq/BzUtM9y4LUEk26U9UyCKoRTbcx50yLi0ojE0F6EHJi1msnlqLvA9Wp+Dc&#10;yc+CLsY5qhxTdKYEc+hzAsRbAeCbuhb4ZZPS7os6VZaYY3DY4QLKEqtwxVe1ojVSTEcuwtG5Erz7&#10;GWy/IJzvFw0qUR21AcqOOtCgDlVgEY2mW6yEhaKVZy3DI0+3YAuKXIbPRX/FMQzGsEZwH8n8Osps&#10;N8Kw624hsGdHQ7QnGtMX9EnH1ADjb8SjBQun+ZPr74vuBEVaikHi2HkODEXCPOkL3octteF3fJ9T&#10;D/hMRxCvCXUdfVhMbfhu1ZjI+BXroPdxSnJN4f7VQCAIvtc9VesaP95hVwiJgfM1UCww7eiV5fnL&#10;TQ57vpKQAEK0m6igGhhlXT4AIxbd5f8RslBBBAWzjnr7aKtlF6CBEFiMZFA7ovZSXIhSXBiozqa7&#10;LkIB8l48uIu3d9vz3F6eH6wvhqY139mBC9sRL9+OhVQFgyZSd+oStLBQAuwGr47ea9O+u2fZYYGc&#10;WtwIsQHd8dQNwKG1YKOGYjzqL1ML46iPkTXEw6GmdN/mWZ5THRXUoeBNDJ9El6MOB+iSgtQsB1vB&#10;HDTk/GQM8nxKetQAx6rsTSI03RTBB/BwQG1CJJWgUNxTkQmF0g68vwoogvw+ovQ4HiwWKQbf4rvQ&#10;8wdVXO5LqNn5RB/KMQj361qWwtgED8U8iKnAwweRYARUqyum6kMWtAqwEc75WWEVuNCiRB0ZgtKo&#10;Y/gyWE/dCbQLELwHKnHj1bKkMueCx5fnD+p7OQZRvX6Wm5hBsNQ/HgXy/I2v9mT38SGRdDHqCYST&#10;CzSdbiGy9G4ZxYFKTMJm0TomKHiJ1j/UFaOD9XEo03Qa4O0b46kb/Ad1avNaHR50XVChjr8AZOyi&#10;H1XHy/VTpwW1H3Gacj9bKneAMQKVnXbca7qGOOSdnCaK8Xg0xPOT2Gz9yRmrsBAaHCIkAK3tq43l&#10;HLieDhDNZ8BEf0pyo9hOOx3xmgvulwBQ0E/X3JEUuiLfE6g6I+ypsr0anqQmq0WCNQzWa66Tk/6e&#10;FVZPOnEFaRwomWCXomOJsBQI+u0h/qdyLMV7gT1RFFa8SUcHFzmqWwMDbwI0EfyhLYoWgtOaHaCD&#10;5BAYcWcOqq0WGidZQfkAFkMTSWSXWKUxu+zja78S+HBh6ceiLVPiJqe+NEPAAQKh6I4fWQxbsXoE&#10;ufXEVMnjYvAqWsd41drDfZOE11tQkPlZeKg11ZnCaUbZXVMKnbXI5T0V17AARPc5lMTJ8/lJIZ49&#10;9b8RhBEObk3Gme09oG4WpPtVRKHsYkAlgXgUZWXd18jMFoDpEfujhaUADAfjADEctUoRrlYcIKFa&#10;fq6NoBHQxC8pxEt5eLEA7Tm8ChgKjZp8GTOBrGoIPOl4yvI+tU2hf4+aYHk1wMK6f3Jguh+iZEtS&#10;pCO+W2WcioHe4ZpI4i0ZM7uzqwJ50bAqd9SOoQXhSyC4/yQ7g00nUr/MYqGgx32HRSy41RQFLgVK&#10;TjMcg3oPNSDh1xiI0xAvj7d3qnEfaJIlxav/mmAN0g+3GYFuI3ZVZWYVr1DU42hRAGu89iy2NnwW&#10;99Dtx4KghFa7ukOzBEeJtY7LLFP6PnuTLhDZSL46KrkFAgfoCOIia/dJC0E4PLrugVtYATA2qt1Q&#10;Nioop4WunVHkhtg3aaBwRg6Rftiv9cRjeFTruPX4MDKpXldubHMuSHUMXIuCxIjL6z5VSSc2Rzyx&#10;up41xgjagO+qYizF+PuyrFqSN05vIMFsIAKf49bDCNpi2O05MAW8nbl53TAUvIfTCk/SjO+gTtit&#10;we+RVQg2addxhFNJBk398p69P4SAtyknj9bEqcPf1xTbgxAvjZPuKkaBXacO308zKbe4vLSwP8Yv&#10;VedbPTFI2B6SP46YLRJnSRPWWirBdIDP9AseJH2F6QlwvmqA5NBU6onehd1FYilBDhZHqANMA15f&#10;9btBtTYh6NRFD4L9fbwpiPU63yWmhYsuL+QnvVBeii50i/AsjQ70paPgVJ5frUikUScQ9ZR9JGur&#10;NiMeu6qLh9I1daVIVNOt0jgOBcAqUFGALrEaxxhUjkJZTe1Utblf3PxIVW/5NDaLXgpXeX8172Jh&#10;+By/8H95PltxjmCQdEAl2MXAx1L5OvkJ/N8mYFbir6JiN+5dI46HLmgydtc3erCzAlrZkGCTjN8X&#10;y+EsVbSvZlGqhfivTsGvY2gp2QLGR+LLacNuIG1Ze5wORUkvLjpmOWYescTBqy11HPe7A5/ZmXtG&#10;Ykv9gxzRnO0wauQULijBZ6skEynDuVTgGIpiV4Uk6mOx1sUmtZuVHGPRFAYF1WxMDhvYqcZWwB76&#10;NKrPiSAKzaeCtPSIG4UhNSEIVLcCUZhsiX7mrCrGKB5fxqD2EYJCHbZyETCQKlzoQry/LO8txwk3&#10;hVEZxXOaFgzeth0QiZS4+vm4ZGRdFaV0xds34PObcNP7QoulEdjWwDhqY8TQeU51blLNcdaJ7ms5&#10;Z56zAA2SvB4YRWMgQFVuJgI5F8/vMwyUGDrU3vo9eahJcEmECfp4b/O+1wk+X+6MWKyzZZ141Eqf&#10;PGctz56yZ6aSOCH5FEUa3XcAxDmKfXw1pFgcdh/tQC5wSNqdAJVFwbafWJBgOZIWhCFyGRF4zyBw&#10;RzShjDagkkWVTApCyuNLwyMeWsUUGJYqpnz8LknufwbtaSeg7NBPzYtQYFv2t2YEWL4ehQSUqxYc&#10;bN8BvlfQx5VUFwgh6YVoPY9KLU/sD3FJQA25gEVRXENVOKmCyfU7WeAI8sop4IwkBxblWQHDQsDm&#10;SBNTC0hHE65gJZglpO3+Lia2CFYtQNcHv+6gNo5OeYrq/Ky2iOoD9F+JoM/4+c2k9My11HcIi/ul&#10;hxwDzIynxlxIRqQHepaMbja1OmnA/VONSHOcElRpJPqd6B7UBXdHzzVuuWWevZAeQpxrO86LeNGh&#10;uN6lfNWlPY4f6BfXeWAvVGf5xq/chBa0SA0J+aBtlSGXmM2PM3SfkX44bmmaesr4oQCdWlyw9Jn2&#10;0hkwMcGGSxZUfL1PDwlf0VrOBXs7dTlBSXUlzxU3XlEQgQtSlIMqqQWA0dBfRRoMl64PbktgRhdu&#10;qKAPMMfpw3ep+VFHsF91DoQuCe60S2T4dnNxZUgsFNVlNsCglbGFskqYd9Hip62xyAnrLWIwuwsF&#10;936hPLoQtwYXQVSfYJNfiUXwC7Z3KM103+HmvYEnfq2TOS+0trYHjptKKWbeuIscY4e/5QfrU+fZ&#10;bC1dKjAieW+YIoeicUf4WTsefLFL4BRsA+SBpQjWAPPiPUMYfUBJJgnNJJaSopIuaa6SRJAIUhP6&#10;MmRKBf0cgyQXkiEU41qyA/gsmkoTJQlHS+OrDVVI4kMRUXPKDyho4/6U0I6gQI1FCG8fBP+HqnNv&#10;gB8Buhp42gEw+gC7mH52gDwxHH8IyOSoSN3PAXAMeH5HNc1agL7Oh3sskoLOaG5tPDJw0StDkExM&#10;5b6J5xdswoM6TT/9r3coC1GyZ7qfuWodqKJwjt/B4B0Mz1F3BfHtMnT0N14RbAbRnmIfv7RSxq/y&#10;RMpcM+24ZT2uPbR2H12254cBk3nNqSv9FvcfuJ17+gnLhTAudtwqy0FjggRx/sAeR7kFQfJagj04&#10;Sxk9iSs/jlKnhqLaDRQTSOAmNm2axZDci1Ag7Mc4/B7mzqGfY9jveSKuHkopQOeEiEV78egYN1k3&#10;l0oqtw43UTWUwApV0rv1+VBlCSXnVbKEFhVuXSL9kqzgkrqR/G2ZhRbVkSZPHTHQthiAmtj2AOd1&#10;4uT6sIA6c2HqK27g4KVP6fEJzA+BpHAo7RIDLaiBhT4LKnnSjK2Owhm31xxLWLLFXjyMeI6kRzQ7&#10;TpZBn+OVtZWxWMg/OJIJFOaGVeJm0yrRpS7XQSTmvNLenNe62wyKKKZdf2zRnxyjQgljUa2sKpwU&#10;vDajX6UCXdGcfIZD+wtfQEYxhB8PdCJ13+8LX4cvQwxIMQm9FqWAFC6cDstP2BoWjs+VqxeO6gkQ&#10;1vmQAxbHFe0pLyhPK9yNcftljKX5/NJcDyQQPsRU4kZeVFy7uGyMXwkbn5hQHa4WH94/UFsEAK0U&#10;MXjlLQK19cBLIlQLSYOkAFuF++rcANTyA+q8YH/1MFLwK9pVsY1gQyGM6Q2cRSniJhU3cV8cZUJb&#10;gNHrscP7GWp2eAzf0c4viKuqKeUHpLHJR54C6tHn2iU8046i34veJYbxm0+1gp9vxL+bcw7TP7Ox&#10;1580qGq4GF6//UZ7ZulpimM+Jg5YZjmnbrMMEjkCcyRhdyVtID6UOjTQYaUl9geCqiJLbI+k4aJ6&#10;BVXx9HJEyvL6CxsHEAkcjESG4ii+YTG65VjQbjmoThU9i8ZU4qM5XmQQxlxfLAo3RP1Q1HmMTl+q&#10;1lJRg6MLTXMgB9bE31Yk1e3MyiXgcYvxvtJ40DL8jkDMUfKjF/h/+ElOiOCnLSu3FwfchQMR9you&#10;HY241xHvz07jUDaXmj7VMs3nfWiKXDy/R3LFacTBtqC2d8xiyzLzMx+fx7Vaba/OJP2tMjx46qA4&#10;6Q/A0h+CV8sIFnGSuoEvdyVjiryBDGqs2mCM2m8vHzlp0Z1V/SSPzd/iRQPEGUExEWoESw2wI68N&#10;PeqLxPj8yK6f08bvkEV13/+kDZ4CXDyPn8UVvpfRS16AV/beRphGptbvGCGtj1ggSaqlxZfnB+b4&#10;RUDS00B5ioER/eZnfsHRajfi4Y1Fh0bClceBn2PB0hE0qg1IKaqiDKCT5NQhqFi//oBgMqACbrZ0&#10;QaEAwXqsOjtI5qBdRy1LJPTzKViuk6CBFpdam0i+/BpGT5Ndl75EvgiO2gSnPkFrDXb4Sjif0v8Z&#10;MX/jCDNTeumo4kudsD9gdymghc2ildeX51VMIQPUezmHABoerwMOrhnvUcFTF2xk2ml7fdVlnOJm&#10;5OOrrPnNv+35HT9ZVP91dAqkcW43zlVqTjRebgP+RhVd9PqRvcTS9c2VQeNMxDr68m5dVxgdlX0G&#10;RE3T/dqhv08ku6xoaeWiPBEzwEmH+k1qeLnokiXo4ivwrMsHKTL3g1AujIJZdOkuC0EMhx/k0LXX&#10;oQmQi5EH+l80b+w5dgK2w2K8twirrwS/00UlK+f24CTh690OGDFlik5HToLqLle9bOB8Q9Lowyk7&#10;7C4eHeMC9AXyqMkV9ndgmuLbwujg+V9c8iU3AeqtugIdvDwUoyNqVnGJgj+ltIEcfsF6cbZuCfFU&#10;sP4qxq+MLY1plb53ilOw0gFt0DSgjv4WbBrU53ANPFr2RdKdLEDxs3QhShTRa9//jlCPIxYccMoi&#10;e7Hb0Gw2oG1UXQJUVA0WV79Ml4a3fmOsd4AMMCUBoIP3dkf/Z78toEopFQPQcdiHm3I4XGNdU7+T&#10;G3Shend6JImCal2IjCGgrCye1sfzgj1QhNEE6hH6mXYrkeRiAuwiARWi6BpAKaqluj4vvgFxCiSA&#10;g5TbL3pRb05JPdAe+fXKhbiWYkTERknIJl7cL2hhl1a3OWFk9cVUfEJvHwWTDjoaR42zFOdJCwRj&#10;5bdq5LPkzBwl9Cgu9z0xcUEIeOwR5HrtocSbic3h3tbjuTEP/VutzjsugVqdbZmnfWWJSnBJFgP3&#10;nzJug+Wccxx6HLvB8N0O3GceHjUYESNZCK1wAnh//zgFt5T00i5WmN1IHa3VqIpj0Q6vJl2KX1Wi&#10;6QqWg5cYYMDJ1mAb8lP2XAi1uVCwK1VmS11MLqRqVKtBYVXBM4rbhSp0SvGFTXaZN5cyww54YzyE&#10;W1yBL69LrluOA1XH4U78TCc4JSec9pxsG76DtncSuHnN8Apsg76GREwG/UK1IzgSngnHE9Tq2UNM&#10;FSUOuBLvqQqmR3PkIOt1hKvh69VK3GnNdqlqrbfw/II7xTD4cgoyee1doAfMi1Ocvy3Y3eI7TbEX&#10;dx3l4vAaNy6IB01uLXYLylA7Gr34RQJ4qg4qTAAozN/nSxI85y0S6BMk6+z3yVGqXMyC5LTSlavT&#10;An123PepIfivlsCXS0ioJtZJeQfheXZLxy9vxOi5vn5uQdp28eHNd2AsJA3VysTfARR3aQvn/qjl&#10;Njdb7dIjqGNWAi7Cb7KL7Bnpg/C/aNiQEnbNN9BJez3QB2inZKUYHWWRtRO9yQMa2PFFc1xnv2ku&#10;dqBqLuQXyvD6sg5lg2VQErrlZVHLo4srl/dE6+99wO6IHNuXwhfk8/VZfhdlBfAYX0PahhMreUgS&#10;3Fa8Rgt0R+LE5hitJMo9oEvlSBW/oa9SF26RLYoJlNWPVy14V5xEexabaNFOLGx2DBc7kobsqZFb&#10;LKYt1wwn4kMfNbP15yVgFwroFS9pEbKwIzTPQK1h1ONTRTyRo5mEIY5VuJnWHE+6/ArmcBG7b6Np&#10;LBhX2buKeg9RemW+CFzqqJswTVa9EZdIc3+Op+J31Uhfl+TgiipAw3iK8QUV2CWQQfhBShsuDEI0&#10;pwsn3oOL15Jn6Cen21aL6gaOZsdxJJyrivdATiHhmlNFP7M46oj9weOIkq3OBUdjJAm1rx7lOfeU&#10;T63q/mN0SwPfy8tr+EJ+8CuZWj/xo5JGVUI1YGcoPcBiWk2ylBkEumqwhfHHEWfkGyl2QNeBgLYp&#10;nr2BIB/iMRkb8o+Yvsfp8vYFbT120txWuQVuCBdYsCtQiQWkQhkaxvp056vt6eCAsE2Y34ccxCLi&#10;y9UNmdbnfrdmpBI+FadcAkMzPBZCgMLyQFswtihBaMOAAjMlZHyDxBkp9gDiqAOBn51lO/cpPDW0&#10;JT4JkrMJwKkHoGMDtCEJYXwJaqtIp7qAqNWCOI+32RXJRfjXSMG58Hk1vo/mto6MVjFGce4PVWby&#10;9H6GOR/XUX1BFTAqoaTAUsZWkPtZgHtUGKMjZvDUXQF+3a8JJpvrtQY60c3agUZXm3mn5hh7jixu&#10;dO/NVj79Uzv3y5/2SteNFj543Z6fRRzWBa/fnOsqCpwubQ7X36NGxCXj67TiurXHNvmd0wpboKbg&#10;xQmfWBx5gicxCPbkM2hK+LHwVJAjHZWEiQTjIRyl2rv4AS9oxsn/85bwu9f2YeDi7flgvZn6VL/D&#10;FwUbSkv7Rl+Vi1MTzC6tBt48gOEH+33JFkSgSqCoHcGhqDs4GAal1H8LoCQ3toyYJG5cD4xXj26i&#10;ODGYHhwsqz8ZWcSEW48tN8FNzLDDFj9hC8YlL8CiqMlikUKU5qkaYKDaXy0M3/DB/A5BrUcjWQca&#10;7oXJC63iRi4IXZbVrcEvWqfloAv+d+lG7LdepDlXbEeeEe05Ck6h0wJQZn5HL8Eo2peLLpRex6uL&#10;roUkWBCqUBy+cHRg2AUL9mK3aLWdc+ba0KnZL1UUa+PLQTAuAlFJKtxX6Nf5ekfzKEpxBHfEuPh0&#10;ojw9Rq0kmt85Qd5Wi074FE+IytNLw+sj+w3QISJIX89Qm510iObfTBdRM1lpkoT7fXwPi+HhdaM0&#10;+UX5AbxbgM8LEvBGsKMEiE2SyANEKkFHLsFRIC75hILe93RMxHB+S3QFsnhd0auCLSUw1sIcbz6u&#10;3bssECXjxKjIi7JgAzK2gnhwMTkyOHYBtyjPcp5qgaLGu63w+NJ7QYc6LXB+NSfZh4NX0fzqH8tI&#10;n9fOe7+xfp9esOIT99vWi99a8xO3LeOIQ0+6cfTB1tQprx4GrUyyioKIQWX8fjkjWeEkiusd6jo0&#10;B8JvBa/CfCUs1cVa0g0VsvsVaTof+pMqFlBwL4FhVZxX0tz14ed2oi1X86fSXASKm31sLzEXQa3L&#10;JBIXGamnwuzqYED0GW4jDLwx7E5ToEZzmKHuW6zYJ4cscTiYbvwujF3wh78vKe/PigUeORpw0Rkc&#10;qc5rmurRl9dhj17su9m+uPOrJdPBLGXMCctGv/fI4Xg7JZ3o0OCSsFGBjEOPTAdBnUMXNQdptaOg&#10;rAK7BB45KDgEE+DUHITXx/DfYTtH0PVkUgrwg6IQR8IzaNqITjBLTfm78txQjWNSbCNjAWb5yTFx&#10;9dysgCSwLHS/FTl4MZKbHquqot7gflqPBHx9D79XvCTPL009ReXM6HoioJJHffMJtnbfBPJIWiwN&#10;Pdut2hA+6bepIJebqpiBRwhvH9EGupdCD68VzqXVbhYAiTgWQohgMZJHFImlSCCSanSD/lAGefUx&#10;FiLeCML7+7IHLQyOO1iXY8f7x7H1xwuTK+OsFu1v4vHf53jL8/vaOC7FZoo/FPPp/isekVHj6Z33&#10;WSzv8ADOOJIRKO8gTb6SY+wMTzQ1OCqf4iTgFHxLwz6AXH4A+g6wigy50xoDpkApz4jt9v4UGhd3&#10;3WaLL9+zhEnnaE8IacGklsh2GDyw7e1Pb/H6SZ/q9YVt6Pmfbr3KCk4/iy1QSESnwCBJz5d3XCAo&#10;xukicfcJG+3EQLWAr0LGxvxMNudSiXMrws4MW+YTAypOEoR3ajNkTMkNPI5La2mvHQZOtwHBGn88&#10;DiVkbvgS3lXQh4Nrt5cDZVtuisfvchQPfprSwR22iVZ2H67+HKkqv6/PQinJRS3CYirEF5fkQtVk&#10;50DW6ndBBls7HYQxOTE8jjqYOZK+cjND0v5LUiGsrcILvwAb7y7aVTkBxQWCRhq/U4KbCVYPNGFV&#10;kzdwSnNjkS47tNxWf04HhaRbkH+jq3cKEAcoKYYK1K3A78uxKEoBkdTsSBdDrT5KwsZQyhlUySB4&#10;3s80S8gGtRjEoGIGnKA87yCMEHhfXRmoyHrSBZiLraSVAl6fGuU4pY1XsYVPLQIzSGRJLqxiEQ9q&#10;1H8GUgRJCkZAJUb1OkFb8EuW1POoxff+3KKAWDGDTrLYDlt0L+BAJ9q6UPgShfHFEgjHqZ25Znj5&#10;tb0Sx7HYiIFC7CgBSRToVuAxPyDE3wQhK+JkmH62u7dFAQ9i6ZHjVuM+l8EYRFvrZ4m9pDIVnseY&#10;HQ3cEIbGw/uBrHICDeWRsRUZld5TAqPmIS7d0c6hfvptYKyk9H1duy8OQbt4axY5en9vIs6sHcfb&#10;hfiMgRNxw2DPRh3kd3hwXxKxHbYPefP4I/bSyC/slRmn/HqH4fuu2epTt7imk4FHOMlFLA7Bn9rs&#10;4rW4p0BjVzoo5DV+DAYB4M9d81vHEDsR5HrSUond0u7GTC9H0wwj2+7Hw8Nxh2kHOIIABK/mb72q&#10;NKLG0u1y0CKa7uGD+F1bjLv7Hk5wH/QU2/Lg/Vbr4Blb//i2vbn7rD3NyCCnM7itMjtGCYy9FAZU&#10;gotSHIMnze005ALW5kJAm/rF3So6VnCLRDiGzF2uCXh9UZZ0H3O0TashLMG125AFJKl1CYxa1VcU&#10;2zj0zHdLckMRX0lv7qoP5//689B+0SmF4RfH8IuzExQj6FUMUQFY0hRDaTqM7s6b7IUBfLa8l7ZG&#10;Foivm0cZGEH5XwBptkdCRl5WTadCfb+yqM4YIYPTJHGQdkXSCE9JOWnnJTtQEbroTzVKEseu6SBQ&#10;ihF49ii221j+HQdnH0/clNT3mCX2O0379psUb3xjqQNp+T3iAjsf2ewhfFe/w8i7kfeOvYiM+IrF&#10;DjlpqT0PWVJHxjX1O2Sx3T5HwkDQy/f7HD7d4kLK8vr9eKBJNTyjAfdV0EcJOBk/wWsUEvaoQecs&#10;tscJFgaOCk8vSBOEVg2JGizG/SjM9Zc8Xdy+FoSv++c6AIcDGnwBxHE4D7cQRq4JOGXx0s2I3Wgk&#10;kDyZc27Ddc5LZlg7hsodaV3z3Meb7OXv2f0Hs4OQQfdbEUoRCr3ccS2ty889sHwTT1nfjRfs3uM/&#10;qQ7/xyZ+fpP7xmIfd5HJQSwOtT4fxYy42cR36uRQB4lzR44PRcETwxfMgrVTHOOzTdxHFeZLtySd&#10;lZggtTZXLPX2gbPhLNNYXYI5Q+Fhu7PtSoUn712HgKXaNtt35Xsbd+gOxruX11ko3cD63aEn2+Lp&#10;Rx+xYkfP2HtrvrBqK4/Zwz//sHxTWMk1gD8VtAC4eAS+biG2pFJidjAaeRp/VXKgQARt+yEuQMpY&#10;dhIlvZBRqOhdPVmkyFOSwlEhDeWHTjm8PgGpI+ktIi+HegOnJN5VgjZqXV3BG+l6SuF1SuHdi/KM&#10;0tOhPtkpNsAygxVrbcNzoCTNwg2Jr4ORYiiRymcgg3YZTeTREEo9YCLUoaH5GmodOG4mKAa77reI&#10;DtsZWoFRNUYO3RQ+HhzqdwtTFldJMcUY6qZG4icAtImkLWAseZSMfFY8MCeJNHzmdjssxzBuIIFz&#10;6tivLXLIeUsKX7Tk4actauhZC3U/YlEwVwGkFCFYtIh2u5ATE2vwvuDQCxaD4SeT3Evqvs9SmY4Z&#10;2xKOHLjlcex+Gp+cQFAeX72FFEA3gfJUG3Pwr1NltSV22WehwSyyWY8YJnEN49ttiV0/s1wTv6QV&#10;zD0WyzaLYCcOtQV/a/qjchAwToJBIZyAuj9r53qip+EeaqyTssBk/lMnMk1xH9/Zmfv4+ihLoSCl&#10;wu3LlmvBHkuasd4yrF1psaOWWH76cEbBADktZPz7bNiRH590sPr//Tdh9wWrteG637dJ8U4PegU1&#10;OPYDDQyw14agAJJlsUMocWzNQuLa+gtZtDA8f1Csz//akiub7UvAdbw8VETj9N0SdtsdsESmpzgz&#10;L6OV4UsqE1jV4tEIz1/7U6sy9ZS9M/kWi+Eo/2YB1ENWWgeGp9kRG7b3WxvyxQ12gWP2XP9D9vvv&#10;f9ijX/+wzF3J2FVhIZVhIZUS/8/q4+HUINCQAMnPEioY+Y+1kAZFB6pVKRVlNVGcbFOIvtRx2VFn&#10;CdUUlOeEq7OCldpXb0pV8QN/xGb4nQZKiGsHDhWBWVGmUjsArcKd4vybssC283ZRGP21JVUlX0DJ&#10;oQOTEQ3zEqWkHTSkQ7cELSSP/jfBOvMttvU6i265xuIYlhZs+zGD6vBuDGoIQIVG07ArBuoxUpVS&#10;KhhRMokcg+ILtTQPoflPZfEkYPzxBNWpHT62LEO+sJTexEckyjKMv2DJEy9Z1Ox7FrP8Z4uaeoem&#10;rt/R1+aBJWKEcTPv0sH6Lh0RblEvDcU6hI5l47616Cl3LHLsZaZhnqSL3THS/nQybr8LDT8QkMA9&#10;SJIuBC73h+iRewkBUxLaE5tpq4flSKBIKHYi9dBTfjBv/H1zl5vFTfveYuhKF9XvjMVMvm/Rs3+x&#10;0MzHaGnkxNixNQWF+xYjnb4CSrU/18RIdYMTAUFBSqtPzlo7yhAdRsmG2uHU3iPZh2q2Mo1nq+69&#10;CNTV7rDEPpx7zPYxBCPQmg5vXbdbhZXX7K31t2hiqTaFT1pZ/u+/x/anbb1+x1d+OkClrx7/ZVMO&#10;X30iYqRS0OuNLXZF9IhT850pI0gdafZFPUvvryBYMZhoWPVGUkDud3PGDt2e+8Ienciieu+x0isu&#10;0VXtJAUKTCOcCMXZ8QgZ2c+AKPt5YPg14fIrHcDw5BFQ3rU/wTH+Yw//+MsiB5Gla3HSuqy7ZI/o&#10;6ZAwntVa/yDvJzAuJfhDLKFFUAp2w2+eSsSuWEAYzF+dSnqxRepZ1GRV8f0YviafqK5WMAhc7lBX&#10;rB3Anw1GiaX4fkkZ1ILQpa+9U5KFQNsVh9pdf0eg76g/aIMYwdHuQCeJ5AGCBiwWYE6AhFMUPTRD&#10;FKT7Qxvy9eB9ihN4LzAmiaar8Y3gmlvCl9ORIsQOoUmNAdSNEVDDaoSqbLDffUGD3aAPo3gtHr1Q&#10;DIxRAqrXGEiDjH0PWpZhXzCF5GvLseY7y7z5F4udf88i596nd9F3FjnjW4Z13LR4IJC8f0L/ExY9&#10;4aYF5/+Gh/6Rx30Lzn5o0dPoQj2H1+Y85B7dtIh0ciyjv7EQkCmqB1Nr/JldBO1KVNGexGOCTAD2&#10;JVbeXp3kyIBGA2mTpmH84fsEljcsetFvTF68yAK7ZBEDYbSW/mOh4TjCYVdIJmH88qZAnCjmBkfQ&#10;91NxgaNOFASSDoyRVwdpR++V9trq4/bceKAgojVBRecDSAnlCTrwvZrnIOk6s90igHQZaVBbd+FX&#10;tv/aA8z9T8s8/aK9s/yKvbD1jh36SQ3NzXZ/9wgK+wILC2IFOtQdtdeK09Q2G0lTNdBy261ltsO3&#10;XNMT/IxtSZxIQs7XSvmF6thRIZ6V3FNOgvhFzJwgnJ+JdqpvomMbEAZRU0Knjy1myB6LYxpGrvVf&#10;kcDCu9eDBq0Oxq+F0Tfl0foYhvcFHvwEOO6c9UWcpAWQZyrG3kGr+7SVPHiPltTcON7vVGQnKQ2E&#10;KsNOUpaLwLbrMBHPD7QUBxDwOdJfSPKqIBe+3GUKilsDw1Z5ompuVTKojKuEayqip78+I1T5W5gf&#10;yi0dyitj2hHly+PLw/NwgTiCPm4ZjJJBG46KMpTgQrilai+nGPCE/vlBWoFEQssFNMJSojPp/zF+&#10;Xx/EeyMJtlNhqhJb0D1a1VNkgwMq+aSGNkKBsMbiSNKAZDgIoxNBwUgE6s0A0CeI9CMVg8xC9jvz&#10;5Ev29PyLlhPDz7r6O8uy+gfLPPMby0VvyuShX1js8DMY+A8WvfJvi1r0u0VM+sYihn5lyZPoSjfv&#10;O4ubfdNimDiZNJYBHCyQyBksmqksmjDXeeRVSIlrFpx2x0LEAQHJNQj4QuxmomkVAEe0+QT16i52&#10;I1gV9PQxk29bKPydJQ/8inGv17nvzLyCwHAHXGJh/QqU+Nqixn6DkhImUIk2NEiRCnRFcUKEKH5z&#10;3+UeiQ1qMMdShqHjGsTryMvdhjgwgmYnr7wtP+OhJU0Rfx/Vd5s133fL2tGZ4X//XX/0q7045aR9&#10;evNHoO83Npb+/I/++N0yDf7SCsy5YJsu/GBZB+JIJXOne0Qs1VzxdPFzSYZFdP/UKmy9YRtvPrBo&#10;JBJOSVg6H9cDmUUt+9lpHKcUpqqlUFMC2R7HxWQWYE99jLkmW0c3poGsOGFVv75lRdYCW6rj6eXt&#10;MX63GosAqOOOOA/mP8O2Q5zQ8goR99e2/dJNq7GMwCSNVdr0iNVactE/r8NXv7dWi87as+35u7Ik&#10;wCqxA0gKWwGvxPbkIuQSPvMXAgIrP01dlYPWPC3anDssBEcVOSr+xvj9KYpqqY2sQVNjfA0KGVyn&#10;srAfP5cAttBr01HhekkWAJ0cnCIYs9/GRIyLDBvvTq9+TxCnBBQobVlCZCCjCQwD8PTO+xiy39wK&#10;zI4uJUDXgnjyCHGM2lEgrH6ZQQ034OIGYXSCSKDVOzPEwgmK2dFwtwLjLEPnXZZpylXLNvqUb+Av&#10;jthrOfruZoTrTjwXgq12GygWgaYFPoSgNqPC31jkJAyZgQ9B6owjmq2kcSut/Xp9goBrj8WM+tIy&#10;TDxnWRnekDzrBgvgW4LL8xY34arFpN82bxhEwwRgUzqdjekxGgLbSs8fZBJhIq0Wo1qTJ2gOVdqC&#10;nMGY6xY7ngU0/q5FA6MyEFBHdztBEzAW4MTvmW7zDZ2ZL1ncQGI7kRTAhiBqzFB97iG1x5p66HyI&#10;A3p7KNdiikU0mc/s5CV0wWNHldSYDmmSFjvv8R7JDBrNtoRxn1vs1NPovD6xeHIlBeefpp35eVt0&#10;+kebdequZZl31d6Hygy2PGAvLr5tzxL4Oo0+tfwLrlj41ANL5Ro6MHC5Ru63uee/s7cZjB5ksqPT&#10;ejG/22avj4FeVQ26bAiRoK8gld5HuQdJLZA1KIGnduZ+yxfFLU79XWGnCd68AQZOYBXHaJ/Xj17A&#10;IIA7tQhcm7LiugKBah9mCz2CsXNBBovRAdu1uGi9WXUPmbgx5tD3eH0WQ+sTlnPIUfv577/+b2WX&#10;Ak451T7GSKEHKxEAV2SLUk4B5aerzgUEII62VtFTcO+aai7ZgmqDhfN9HY+kCYrW9bNwvyBPWbyO&#10;ao/F4JAJdktjuEUwfMkLiuPxaYzlSJILt+338HkL3l/dEKSpVyJMFCjvj0SdGitdvGZ1qUkTyssQ&#10;iaRoZBVBDDtA+j5SnLrmXfG3ak/iqcQRL+93VCYgj0CHrz4yycggshMT5Oy5j3FMX8BEsKOiaUka&#10;eMCShx20lJ676FJNAIu6UQFvwoLbFrf2J4sbTpdi6goiUIzGtiIDWg9FJu3Bo9EZRSE1l/YoiobA&#10;sSyElOlXLAsGEjv7OqzQl8w0+NKiJn9jHkYdmnCdjmffoYU/ymdtsbieXzBXmOtOcicGjJ3ajk4d&#10;Mx+C55mIHr5jgem/WNTwKwS3BPNj2QGmPrAkYEnyALLZam0OXHAIlCNgkAI02JVGR4kw511ByzDQ&#10;Dhk8QrNAT0SBBJ5BdgHfyxbi3r2NkyrMvUSwmIm63JRxwOeOB2hSfMm3jVUMnHb6Yku99tu7nz+E&#10;AoVJJDHnMJbVaQ9cZgyR0xg42p9pjNO+BEZjI8DNWBiiEEUwT4pa+B4pPfuSeOwMnFYJo5wpzJp/&#10;HDJ+AnUfCkmCjcwhGoQQRPfjOM0+C7ttj3NSQJoWBLPqQtyGVdaUL6uJB+kD7h9+ga3sK5IUQJ16&#10;JBoG4KEmfsfUxbO2+Pgd/0Taf3afLe82xn/anhlx1n6nRbX+U7/enB8DiZqyg9RldVYiYCrP9lhG&#10;i4AACPmzPL/EUP5IeeQFElpF9yRIHAVFqnpiZLy+DEI7gBaDKrxk9FoEYn+YKeVTohrjo/76dCwW&#10;3nckbUCV6TefEiSSR6cnjT+sgqKTAHkA7wMWDtoXwZhAGT5PUl+45AC4MKjCff3ta71YBEAZKUCl&#10;y6cgJBLvH1SXAIKraPQ1scQCGdHaZCIeSIY5iYCSi+q1xxKHfYlY66Ilpp/ES5+1jOwESaPO0JT3&#10;piXPJ8hEFxWciCcH3kSNPWPxQ6E/h5xgvgEtvwfstTxjD1r2ySctwxCoTemJqAgLEhPF995pmaZr&#10;oAe5gRFfkOfYz6igby00DOwfvmqheRh1n6+IhbjOGG8MModoGKPYcTcsYTJwafYj8wZctiDvCw29&#10;jGHvtNgptyxyCp6/3Sd0SODvCAwdinIC/H007JHfy1PSFiW18rPj6pozMzk4AsjTgwC7L5AHksIp&#10;jNEVwIm9J8YONq09iT1VbaWB1WHMRp341rbevGt3iBWLTcehkjfJPZGcBrRygGEUSePoDUSTAYdJ&#10;LH57RGCUQwVhgfGfWpm57B5taGWufq3NsQtqeb1O0Lr0+Qz2AO5Ifu5Xryk3wUOZd3XtkKRBDrYA&#10;IkZqGyIo/3ScFgdpVHsO3hpo0oQDaYLhtyKB0PQrKzb5S1t2G6MeiJdvTjKrKZCnNdCm9R1L+/g7&#10;f75S8vCjtu3KPZt3kvd1+I6/PW+9tt/wDf/b33+3q7/8ypRu2CCkwG49VnNJcGNJGT/Qxx+pyQmW&#10;4SKXYgGIY6Y4Qx2ZU4aut6TFrHxpPMi2KgHmF6yoVQfQR53UHErrfO+uDnKqTVUFlhYA3RsU+PrD&#10;skn9PykIZxFQ5eWQiXXUFOptPaSy1CAKsqWSM0ueINhCMkoT/iR1EATyaECl18TbaxidGuBGoeeP&#10;JXkURfY0Bq8YSyu+xG77LBYePgroEt+f1n2jgSnjTlmGEUctbswZi4bWjJ0De7PggUVMhK2Bx4/q&#10;j4cd+ZVFQn1Gk9SJHXvcUuiBr+uaOOiAJQzgmV0hU/oVS11ArDCUKfV94PepI06hg1lmWndnn37S&#10;Uiaf8fMQoUnf0t1sL4sIEd4YAlYgVQiBXDSBa9wEcgUTYYrG0+p7yT8W151dYdb30J7niRWYTDMZ&#10;mnPodUsg/5DELhFJd+lYEp4Zuu2FY8cbg/tDBLmxZKITgHBR3amvnQ9FyjDAgIYFMnrKKaCkGPfo&#10;fWWHudYEnkH4+Di1FieX9BwLVf813HQVhmofRk5Ooiv0Nzui05TYghxG3JzT5JmwhXp4a3/iD04Q&#10;+fRJhtfte/gbsJs4UtSm6omZD+cQ7zmMTQqMEHtIfKhKMpSnko77Umdlt6XjV1UetKyo6QTqHvD8&#10;B8IuuN2tj3E2OYxxY/zt8PrN91n4yg1b9vhH86aKyblktVfctLP3fra8VF0N2PedfxI7r39vB279&#10;wE9/Wb7Z3/K331rtNddswLFv7Lm55y22L5PRO/J5UKROeahTjN8T+1OeEy5HEUc5vElZLkwpMLVY&#10;oLZgSip2HKqSHEkbJMpSc1WCYAdtjqMSNEEgzdXSLqB2IWR9HY3Y1MAGGm75rUs0TVEB8Ye8LmGW&#10;1IvqQqe+9nmBPvTGkaFL6uwxAC6kbLakBuqZo3bXTF8PwpT4VVgUf0dJ3CaJM5ncIAK5aLLP8WDQ&#10;OAbMRajpF2xOTK8DFtfvoCWNP2tZYCDixnLu4zAsKM0QuDp++g3LGD5lUe23Mz1mDTmEtQTbtGaB&#10;H1feIKrjDoI5sHG/z8DbBy2h3wE068ChsfD7CAxjRnxJbSsGq4XVY59lYY5twoAvwOq7LDN0dMIo&#10;aiaApJETrlkW4oUk/i5iAt6coRqJo86yqK5a3Aig0eibFpj30OIx+pTpdy1hJMc37YHFLnlk0QMv&#10;WyzwQ9RoymCmIvK7yO6HoC4/s9gWH1tsNXh6svIFNn9pbR/+YOOZpZYfT+60ZOeWJDo/XpZ4wNXO&#10;wM+OdE9duJcYc1168f/y7982eNc3lnMgJAq5D3+MFR27odwxfu0O2AJF605zEIEGDqrxcQsSdc13&#10;2hR6gj6GGyqyGWJlFIuxB060F3mLaZ9atoXY7iAlujD+4sAbzeuSlsfvUwTLpC5t6rSnoRt4/kjF&#10;mG7Vw2G3CbCmKbi+OdF+ezx8p+N86Bc25Y9H1uIqv5tJIqTtPSs375pv8Me+/8EGHDpn//777//h&#10;ev3Q6fiPZO9+4u8vWaf91y3fKLB+dRZTbU60EpBHSa/yMD/FOWiM363IIqgINVZV6XK2zPKcuHrG&#10;qIWImCAxBhRQOBIp0WMnRy+ms0j8pX/7fXRY2dTt+mWPKCrVncFRtZRalpThZ8RsPozBYB21+lO7&#10;7g+ARO/w+3ehQnn4XR5YDCp88EsAhRHVslEd0dDoO1pI7xMXqLBH1VvQd0FamMRTd5rUY69FDwAa&#10;dsYoOqJrwhATScbEwwwldmViIXKIyEEYb2fkC3j5aAw7itbcQbj3GLraRUCvhijwiSFZldh/n8XB&#10;Y8e0IbAkc6wFFc1OEtUHONP3MNngvRbXh8+h1jmhL5Bo0HFkD3v590HGOh0BU18gS/y1JY84Dny5&#10;BtV82ZKAQNGz6LA272fLMPC4xXU4QKc1FiRGHUUmOWr4VZrKXrHo8LfQrT9ZaOr3jJUilzCARFo6&#10;bNK4bxgXBJ068VtLYPcPAUcFY6KRIHgd1tns3x7aYpzea3ReViG6C6/vvi/SgHtBsKtr7RGvBNgh&#10;nC6brP2hezb4MI6UyfYOilaPslG/OKo19pDGAmCOr0PnbQdH4KjxGbUcqiuvPvsLO3P/kW24es86&#10;X/zOXlt63M7//IttYSfIs/u6rfj5V5tyEsKlPU5SgzhgfJ7UDwOJRKWTUPWo7vJrHtBCyYGG1J7R&#10;qXQ87La4geEfh2Eh8K3/JaViBCGtv7ZX15+3JgdJKHTh322AOlu/xcQ1S+ZfO/3jD/b3v//NleGV&#10;W8xfSt73mGncjy0nGLbFiosIuGCF6rKjVCPZVUXGr1Q6gYmgD7SnW2UzzA6FG/WQQzQkkKK0LIIC&#10;jBjYhLpLvrK89HuMbLuJduJQWASCQ058b3kYUy+Bld9HUil3QSFRpML/+eT1MWxadTjw7Y4mrmuq&#10;IQOXJT/wVEHFDFrVsOr36o7mB8PUAITUrVgqQKqyVOGvQdB+jasWCyK5EFLYEKxHCM44DgNNRZCV&#10;PIEGvQOPWDSGnjIACEMBfkSrLdB1ZyzreKBMZyBH600+5IgEFoXInEfSCj1I5VoUfxPDgoli7E5C&#10;RxYPQjCPv43Bo8f0w1P3/xxYQkA8gH+zKKLbb2JX+BQvjPq196cYIzIHdpb4kcdYZAf94Fk7Q8YZ&#10;lyxR8UP6DaDUaT8xFjEBJonRnlHDzrNQMP4RX0OjklkmGA72RlMEXRq39LEF0h/wN3j+lb+SYyD4&#10;JacQOesndpLbnC8zcmlDoiSRhnY43Q7Yc2uPW8ETZ638HnIC4tjz4WwEdShndN8Ghr4LIcC4Kked&#10;Gbph4NDo8tT+kHD6+bsE9RLehfpILgMS6AP8bYUBqxmuCl3o4udAROQcddre2HbWCm84Zn2//tby&#10;4/l3MLxuwr7LVvzYXat54RHOZRMOHMNWp4ui3D/fRkSdY/wS7YnxUYsTCQrF+ohid5t9SYb3WwyQ&#10;REEFPH8Fgt9ap8C7BLY1gCvNTliGJXfs7c1X7bt/noybweX/9/T/ev5Hf/9hr24A9w94ZD33XLdu&#10;K1k0VaGrSIi5FeFky2H85diqymL8pXiU4GDLcTEr8Vxrp0UroUJbu5mHvrHrf/xh629+Zw/5lt6f&#10;X4IKxAuopbikzf+V8PkTBAlIHfow+m088rPloiVx1KQJ3bz7Bhhfi0ALQq1C6DgsjY2jAczvie/H&#10;6N9DD4Nx+63LYXpC9OAU1x9AJBYUh6/2JaoMe6U7isDJlkCglRXMGj+MBNTwI5aFQRyZxhxDf/MZ&#10;DmMLkoNDlnX5dxgkmhlk3m57Ct67Al+kx+nDLkGni1hk0rHQoBF4+5CST7Tfjm4P/UfWN57dIbEr&#10;tGT7j+heAOaGx05C6RiH1DuxOwuE1xN4ToAqjWLhJDK5JAePDGPw9j0+Q7awky4H7CIEzSlDDxMA&#10;Q1mOueAnzlzqLmJGX2RxHbd4OPzYYdeAOGcsbgoZ4+kPCLxJpAGHIvH2AWBTLEF70mB2LYLoyK5H&#10;6Yi90zL3w0gpVfWas4NDnUaMO2RP0abeUXlgUYxN90AePy8w801gZz5iKOQLqf0+sYzjsavuGLiK&#10;mVTJpU5wjXFePXBsqt/uiOYH9aY/4koz1tTzSc2OSRQGh+63mHnkAa4/meK4ncSYQwJWQ8ijgT+J&#10;43EyBNyO+kqpjkRNFOT9hfvl0KRWVY0CmiVfsYpzC1Af7ThtToeddtdZheDFCnj98hxkZX6udopV&#10;SYDb/KzlnHLRyh28bZU2Xrdjv/63AP4/gMcYH/2P5d37M1iMA+sMdKoHJVoHpqgS7FHFT/lS8L5g&#10;Tw0WQuVPCUSBPSp1rAiVRQCcGU+Zc+81+2DGfrv66BcrN/eIjfnqtn04AZWgihoQvalTnFMDQ/c1&#10;Gorqxddi2Pr5fZ7zYtCqUQXLS9YsXO9g4A6YXkUkAbXvIFh1CmD8CoBVxofOXiIuidEiqAcNUIju&#10;vNKVYo8usBx4CGjYRGBTTiBG8ii6QcNCxOClUvp/YlkGfkJAexgD32eZwfJZwwSKvZAZMD1dmv+Y&#10;Poct4xiymYP3kEUmUEQiEccAu2gMJ5JHQmcMtvdBi+Z1P2FGf5lIiu4VXMeAT5O7bbcEdr4EFkSG&#10;UQTDQwlKu261SAo+EmF+Esg4R7dezRT5HSzG4wjjDlkGFkhq/wOWecolix+NEG7yWUscJ/3QaTK4&#10;Z8muoh+aeAum56KFRl21pNFX6Ypx2yKn3+ffNyzU/oDfOTmmP4Y/Av5/2n2C8lOcO84Qlk69gSI4&#10;9iDNu4LowCLVr7+Ici9Aog+4B0Ae9z1g5ltcW1V9EcN1PHTT6q/FETbA4KgFV8+euP4kVjutsLeX&#10;fmpNv4TmBOo5UvlyLRzUntL8uPRocsmsN9p11b7+5x8bw3TGpTd/tsKTcaLtyMsMZRfpBmFC8Bqp&#10;dog0wfXK8HdFZOAYPVlcDeDzZyuol6fqDhQQS/Ys5qfKqsvh/DsfotMho1uWoKE8BluV7ghpUErt&#10;z1CsgiHX0IOT74RXg6lYc+me3f77dzvw71/28Z9/2sQff7VS6qz20d9gftGaJzFyPqcahu/DHQy/&#10;Io+qrPCGROpSEqrcsbCYHrAixS/yJtlWA5OQVSfP/twSNGwuje2Pnj5Zx66ydnugCmlkqinfkj34&#10;UgjJeFWILUWlCs7B7o6qpVSpJDYHrK4OyvLsAQzLpcpKVKcv/1WLEzh8hwawGu7gQI+FRG+q5d0r&#10;Hcx5Ls2cpztaMhAnw+QL4G5Yl+br8ICrLWv/bfDgu8HXhy0D2dk8LNyY9pvhyjlH+HsJ37LgkTMj&#10;1IuDFYkjCxnXehvQZiOU5TE+7zKBJwup+y6LoWAjigRaHBx2NKyWanRjoBkTEADGgYmTmq+yTBhQ&#10;LAaROPgzJpXsBvJAc1IbkUSzgTgCxGjKFuPw/AnD2YmGHAQG7bXEKZeBn19btnHHLdsUPP0g4g/q&#10;EeLGQELwCA1gIQwnizuK+GDFL3h8WCA8f6jbcURpBPDEHDH9TjHyifrsCQ8t+/rv7cMNJNOasLuo&#10;xFJD9dRqXF0ZyKI6anCrjO97eHwkD87bw6FkyQ+MohZkIl4aLU6Z8E6bfuSOpQAVE5bCOBEA9z59&#10;20ayu6tQJVh7g/U9cNuyTRDpQgDMtU/EwfQ/e90Kz8C4+8EIhckVoOd3kcRH9AA+I4fvveS03frp&#10;L3tlDH9XGMMnx+CPIpWqU4pdGb86SagqTYVLKtNFAUrtxfFwhuEKWAhsa4H7q+D5G2G8bVmpbYFC&#10;BK9u2jcEgCyG1kTZHUlMjPjJ4hc/ssDq383Z8YdFHnhkbx28ywgago4OxAe1CJ4rw+tXkPGjDZHn&#10;r8aj9k4MH69fFZlDOZJcBVnZxcFjFQl8KI90JJ9FH++g2XBI7qhplUPmtsfZy3bzwS+WKY3tUNNa&#10;amG0CNnc9zBiGrp67wi3A08EZ97k5zfB8mr0qknpdHPw4Oj9yYSiQwlWAzRy9ftuQltqMneAtuwe&#10;KlJNYAkSJDkvdTLnmXaWiX6e2cbhKft/idHtoYU21OIw8DuT2eO77LIX5sKzo1ERPHFYGKqXzQi0&#10;yTXuC8s4FKYGLBsDOxOD4cWjrUmdfMUSpn9riaO/soQ0gl0gXCRSW8kQoqEBkwic46VxB9LE0o8o&#10;HjYoBqYjms4VSXSqSOjxseUctNNyDfyY48C7M7kwM7FAMtniuDYoJokPUoFXKSg+4wmCk8HpyZOQ&#10;VCy8CWYnDujFa8QB0X0xvrHQniMuW+qUK5a0Cp1Rf0GhS1TnEQ+obmEIXn80ccMEkper/rR2X3xr&#10;7Q7B6ownQTYKxqgf6ACa1mmKF4bTd+Tt3+WekNhy3uIeADEiKMcMYbxOdyhrtE59P1PMaNbnM+xt&#10;JLLqMZtgnLAHaEsvjXGjg47a+7MItomdXM7HbQlc0cjYNIgHZjV4Y4mLGDWrmQ6qOXYabLHKy56o&#10;CXZdvm1Z2u7DLgR5MHrhe6as+/2D1NxATa0K4tgk+VYzK+WWnJonw07nOxbdDpzfBn6/BYmslhg/&#10;WN9twm7Q9jzd1O5QwHCWbQgo1IoFQIzg9H7E4gDmdH1kpTffs1u//WzZh7OCG5ETqI3wrQpJs3JI&#10;IirjHapi9LUIehuwIBrxXB1mR8MKiuLZi4nr5+B4OCo8kDS2Dq+zWh3104HZiSYbF4msVvIHhx6S&#10;bi0wutruva3AigqpvEAZiqsdnt13gD1v/Yf5KdVzVIJHRwW/97xoTqaX+D3zVSugwmu0QU+FVzIi&#10;EzFWXVgjJUae7W4JlNLlBmumQBk+RXuNlDnngBXgXiqL4ustsKeRc2SZjENoAhSgea2HdiZrt22W&#10;dSheF74+hblTGYYjO+5HuxP0NhmX3LeMky9aHLAojmA3Gol0iFrpWKqeYtM2I6Bbg7GjuKSSKYGC&#10;/Dg9UJMmgf1DjOxJaEvWt8tmi+qy1Z7qx3H02M4zdGabtZa1J0I1qumS2WGyA5FiBn5uiX0P0On6&#10;S4ubcdtyjDtmmdMvWPTQ05Y8/gYMkpJdl9i5zln2MSfRcT2yeKjYOLpTRCM9iEHvE0kGOHLhX4wI&#10;+tPy7Lxv7c7dsdxz2B3Cdy2U/gNq029RhZIjWPjYYsajK6oDbHmbHfktduI3RyDi+8ryaDghosCU&#10;CSzGUUC20cftLGNKl58ixgS+OT1kyAS9PYgF8OZxkwjQ2YWcXmegNvH09dhV1OuVQeGBEXRtWwZi&#10;YLC5mDgHha3Leb6/7a4N33nOPjr/jbVaA+oogFdXixUWn6dJl9L2U2fgMoZI2WaNZVWPUw8GyHGb&#10;nA5nmfSD1dj2DW05vrV3l5Nun4gXbw3kaSzj55GmxUA8AAzymionwL+7QVk1Rs5Q+ZJ13PxkRb+H&#10;MtGpwd9V/RzjJ1tcAa9fA49fh9Vdl2CpMYuBWlS/ZlRdxVTkUljUlBYAMEiDkZEBa1iBI0EU3b4c&#10;ys/8bmCsdI+MY+JQgmSNC1VpnS40+hK183bx/o5aE77Fz28J8wv6AIHE5kjVp7Z2gj3ql6npI/lH&#10;Wb5e26zANnpDLtxmOUcDeRiR6jeDheVJHozgDLltTrbg1EkYA31iItEapSBzfmMNOHkc14CilgTk&#10;C7FUd/kzukTPIceObUJSpw0sBr+P6oT3R4IQ12eXH4QqsA3Sri+G1iIpLTcydI0CcylHMfpYis8j&#10;6RgRJI+RUJ8MN5qiaCTBcewCiXS+TmKbT+WY47vAKHVEQoHSMWPPrZa7ywZ7ZgjaoY5bLRs7Twr5&#10;hiTyAqksstSpVy13+mk6XZMjmHTZMvb/wrIMPmTZuVeZhp5hpzho2db+aAmz7rDrUKjTiyQdMUBg&#10;Kh5+6Z8k5B5bBpSnkeQDnOG3LWYmGeBljy1+0S8WjwQ7ZTLaojmoQ1f/TeyD83yZe0MdcQjP7alw&#10;CTFbtlmnLXUmGL/3dhsKY6f/kjVshAXr9iDma8d9Re2Zfvi6FfgMmTWQLkSdQqj7QWAWyICuze4g&#10;jBfWSE2+AiycXItJhAE5E0kezjj0JKk674s7GD+5GXXDLoL3x3Zcklz+sArN4FI7eF/jj1OlCTDC&#10;tpPhABlbdyorbqKZM+ieOTMIQFYBaToT8CJU86oSC1RB49PgK7YQAtkasEJt2QkaA43KkwnGi7T/&#10;9AEnwgWqy+99yIOHJ7D1aoDdZfyN9tINjr+hEsxvcaLWIGp2qyZXJXhWPanqRymOdkhKKOEUIuP3&#10;3PTdlnvuTkvuuQUDISFUD3wp9eX7/8Ee1aSqB748/7sYuhaAn7wS3amglvepqFtFHr7HZ3sm3a12&#10;iO+v3G8VqUUIjaBQvQcDzWh+Gk23gWiyqlFjLsJQnLJUcGQUVWQStaXA9rww9ghQCJaki2pqN1pW&#10;guBk8fPNV6Dl2cyC2YjOfy3y548xeILUkV/6v4tUS/T2cPcUqCSmfWSJYNrEzh9ZLPx4LF0JEptI&#10;Ag3uR+wWQUAfQ/vwWFp5RNEkOIleSRlYIElUK6X2Qh6N0SRAkUY2oIibeoOM7TZbTjQ/LyL6ytZt&#10;i2UgW5qNJFk2FkMKCbEMEy5Y9pHHLefII5ahL0Ex55d18UNLmvsDHe8O8jo5ABShcR3IJfiB7jdo&#10;hchCo/qMRf+TgHHnWITcmpqD1A2/W+wCPP/U+xbL32QEViXOklSDf5MrCPYDJnfYBDHAzLZWGCHQ&#10;pdTEQ1Z2CfGcAvOZJylIIYvMgnVg8dw27PK0pXlm5AFbd+kHe3oKyIPdzG+ehmwhqPFHsgkVQpUh&#10;F0D1YKNPbjKM/B8bfPSWfQTcefLfPzYdwsTJjy2J3VGnCcksRFurBQvtefzuF1J6ap6ZSjYx8LDb&#10;5RYc60MLzP7Leh37yfbd+NEafIIX7wIL1AqDrweGR8fvVKGKqx6GX/sYB4iHr4X3qylmB6hTj12g&#10;pl4D7tTAwKvi5auzACoRuUsxOppV/OnX5qFTcRhgoMheHeF8cVsRZeA4ubJcjNJ4T9LjcaPR0M9H&#10;NhCmidRYcHE3qqD6rEHsBbOAdxdl6eSVTgcIlBdvA83pxwASXPlcPz+L6YHNUbOiCKaY+HWoyB0y&#10;sm32/Bwx13S2Vkamhlotp3MEzAv4N55AVJnSuOnXUTwepYh8uWVNW2kvLMODLr1OIcpnltwbtoUB&#10;aUlomLJDM2ZlYeYE22YAi8uTB9N4piortieZWuBLfCewL3KBENAoviOGSp1zKgsmTlAGQ4kl0ZUE&#10;pEkh2E/BY8Zw80PsMGoXHkWGNJp+PNodkhsvsSj0Q7GdN1POuNNSKO+MJ1DO0AyZAcfzPDvUc2Do&#10;FMpIs0K3ZuzIAuu2y/LAEj0fPmrZYIGS0RvlJhjOtuonBk7ctFdH7Lc3ycQnoqfJSNAc0ZUC/fEY&#10;/ehrdLIG86PyjJp8F2nEbcs6G10QeYLIbmiJhiDPIEEWg5o0moRoNLXGcRToxI6BUsVxRLKIvDaw&#10;MZ3W2KVHf9gNxI+eElmTz5PNBRazO2qsqNOUXV0D7hADOhTmOCQOVfAiLY8/i5lMbD7IhOXsGIns&#10;oprU03DbE4OfTGa5xOab1mD7LXttLvGLmiyol5QaWKmgnjYqvqCNhJecqUfNsytmT53qfOPvejXs&#10;dsdjd75moVn3bM+tu/4HX/uVErdBCNU6EAgjdHPb4NFbY7hp4H6KVtzWsD9VSIpVITaoLzaI35eF&#10;Jisvg4fOrILx1+ZRHr663TF7aj+B8EeI3nb+YqU/uoH3A7f5ReIshKJE3toB1CxVxq+OxV159ATy&#10;qLlVTwKeVmFLGI2mnnS4+wYe/l3wej4CXxWd5GUnwNid9/i3z+E/8fpif8QCqVtXADGY3yyV1oNJ&#10;pM+LrL+MxmWrRbSfakkDPrN49PMxg8mkwtknoK9JxBhjSbc/03m9FVx40l6cfxKNzZd0j8Oz43Fj&#10;hpI8ak1JIwsrjprjmGoMz5DWh6L2TCSbontAaYJ3kzG+WKjBKOpo40j4xBLoxqQ9CY6TgEpJ7AJx&#10;BHixQCYtlFR4/RQC3+w9d1gK/YziiX8SgEGJdKHOwOdloD9pItnlVJJduYgHMtI/KBM7RwaKZp4b&#10;QhvG0QcsG0FwzgHsAnxuTjz/U6OO2/NTgHfIJjKQB3h+5hV7eu19e3bedcsz+AAT0m8y//YhDBZ1&#10;w2h8IkdexxEQQE4iYwzPnzDtrsXOewR8QzpBoX0itQN6PX4cuYLx0KYUwXi9KbKn5DKKHScCZiw4&#10;6Q9zx96gPuCoPT/ntj2t2btNoRhRt3oYum/4yJGd+pAMLOpXZ122apf+sYgF4HbtBtrhUbI6jG7a&#10;ceexffkNuiPipABqT4dg/M2pX5Psg1GbcAINGLFmdxaN6sVJcnmSM/j9e/D84vWBPx5ERkDTcdRf&#10;SOOdpCNz0vD8HUlO+YEs2o9+16zv/rtWbj8B7Ujoy45An3bgq9Zgf4pe3FYYfBqG3goIU5FFUY5d&#10;AYbIrSyaFIxfHsMvCZarILgD21Npl80mrX0fanQ84ykzzz1rk+88sLRNXAxNCWzGe8uC5Qpj5Ooa&#10;UJoFoEEJUu1p+kZLmJjWRO4tmArSGegiHh5jVxGFL2cQt/+2dgC8vGQNJK8cLQwgkL8wwPAByY3p&#10;ihxg8IbTAS/TCGqzDRBnyBoKStC3hC+wxRJ49kbTgieMJsmSAHbOPuOivbz4Chw/TApbduKgPRbN&#10;Z6SQAEroS+YVOBKJIUbieWNbbYLz3mS5kCFIcyNNvuTMITKYkYw2imEWbHxDYgmoyaT2WywVmUJy&#10;L7x/S0RnYONEMH4s7RKjaDwrdieVFH9W4FIqsUMGPGgG0vypUKKZkFonsSsoHnm6317f42ekY1li&#10;C+YN4OmfJxjOSHzwNJRoIjtDlp6fsiN8SYXVccvSneCdoDLX2JP2EgH7czMvWNYJlywnVV05F9+z&#10;DCPJCcDiRA++bBmQSWdEIpFj6feWlUKl6P6nUW0SI8y4SzxE7mLQMRSqMEdjUIZCkwYm3vN1SFG9&#10;2E27I6HuhQR+5DVzYYycISQ8maMbxY4X4ng9de9uQ8DZBU/cjsXde6u9sPCylUfpnLiC9/dXIozy&#10;UBJc3uDt9tw8FpxGVNHCMED3v8j+zJCDRUsdvQf2ap1lmggE7AWMUqPfkhi+Cu/VNkXdJ9TCkGyv&#10;ZCtqF+/5sgcWAxDbcVteDrut74LfzxGMsiW1Ajd1InDoBfffF5qrE681h6dtBuZvTrYWXb/bgO2p&#10;OR6/Jo8aojV5vRKQqJwMH6MvwvZTlmi+NkxP9X225uqPJCn+sqkX+dw5m8Gbn9jzEz6yeGZqvb0Q&#10;lqAV22ExDF7VNSXYDShv9Bg64VJk7hCEOkwEcZrzqIzhv8sJQau5qiASvSnII4oN43+iLcHwxQRJ&#10;t6Omq4jaJGmNrELFVaepVn79aSuRTkCehrGOgJ/npkQiMkvqLUUm9BtePEffPRRiA2mgNzMRZMkY&#10;M8JWRHHTMvbbb6mD9ltGhFepjRdbMpr7OHj9IB3rsgJvcsL4hJhEEqnsLvJc1dPGIMpLJnBLwZAT&#10;KFLJrECVtuwZupAxHo6RdieXQEIrhYxlAhngFILcJOF5vH4SdGhmtC+pUKEJdL3IRBe5zAjuMhAE&#10;P0Xg+xQYPytGnp2fs7N4n2VeQUZgVBYysqkkwbLy2mvpX9lLQ/dZVnYjSYefRRLx/OxLlgcIkgvD&#10;fmbGNctFMJxt9NcsagJjdP2ZBiKrplAmx/RrQL2jlDUCi2Y/IMfwlR/LxCGViMXbhzqg7uywB3r0&#10;lMXy/lh2rGBbZCqwTYH+Zyww9iaZXZyi2uIgkIti91ALmIhuxEAd8f507xYEcsh3pJKnCLQDKpH9&#10;DVKEH2oN9Y1Wv+qaXdbywn6cEf36534B03TE4skMR3Snh1G/jyzLLDLA3YFNaoeOA/VEcRYi2FXH&#10;OTXTEuxhJwhqlsD/NP410BCR3cXz38OrY+QNgTItgDDtee4Afm8HVIHnT+3MltacaJ2CdbcOK7rs&#10;53h2FoEeNfh3Lel3eK0sWL8chl9c3hw4U5OTrg/Vh34kOI3PXHbanmKYtDudGACjmnX5onV5sMcC&#10;MzmR5vC6aK3VKcwtjkcg0HPb8W/G3rtM+dYkPjVF9dRBTIb/Ls9aBOo6JgmzaE5NIC/Ia6qoUkUW&#10;GhN/PD0y27huaPb7jbNXh2yxNyezZVI5lUiwFyKIjkBuENsfkRiwInXiBSqwzgI/NliWjustGZjz&#10;dBh5MHUGudAa5YJfj6NLXAwjc5KQ42bC6ybAxycgXssGjRmNRieu8SpLRrmZvQ9pfZqwpoBhM3Te&#10;yt/No5AdmQReTbRmVFtwPsaaQq+k5K4M4gbGpAqakNXN3GSxpTRfYlkw4BTqYXPR1yaJlu4ZCIJT&#10;2XEykVt4tu1qe7rzdsuGUCwLcCo7VVI5un3ssz45iDcEf7LC+Lw44ZA9Pegzy4r84dXhB+yp8adh&#10;sc5YTmTUOSiEfwU59Mvcn+zDzhK3fGlZ0y9Z5tHngRSI49gB4hHCZVjwEKUqttDviGVHdxQzRmWW&#10;J32Ik5p+lZjhvGVlEWUkgZfITho581cLpgOdp5IXGvkNuwEOsws21B3U0BP2jMLziIGfUgQD3al6&#10;35J4e3Z9pyiZ4nIausHrorahu5vuP2hVTq6x7IsX29NbSA6GkVTgtJKGH2RnOmtJa2Eg2SXdwnh2&#10;dXBQY192ek9DVZja4mu6KDgKqPu1GiQo81yVPJKTdjHsdr4PlUkwmgaU6Q533YkDpDjdaXPKXiZR&#10;cvnXn0jlk+lrLKkz3G1NYI7gTgV2AwJhryrBrBaAan0rwL8WQ6xWkpUtSUMldoAa4LQ0MnMEOjmh&#10;CSMG7LLCTNo++/t9q3yKYHAO8l7Gz/jt8QrK+CWPlZKTRdADjTftL4J0W/NT50hln3h9KEvKBSVP&#10;cClI8alPfwFg/BJYvcdCYJqhuHyX5raBzngTGIgATEjE4FMkelBZkkoXx55KoUgc2Dtl4kVLoWA6&#10;gia9uRl1nwGe/YU5SJHpNZqV+bBPD8VzaRoLwzAiaOgbz0SYeKjZWNqDZOdzE8nuBlWwjpgtM544&#10;mYA2tdMWPD3yhPbw+OhVUkRfkp2OoCAnmrkHiW2BVLwnK+n6JGQTqWD4HK3WWzbS+ln5dy4yvM8R&#10;e+Qi25ub4DgjMu/swKSsMEMvcsNf7UwhCAFybrpYP8XPOdtvJS5YYXmQOeQGUuXmWr885gt7FTHc&#10;M0CgHD33Wk6C9Nzw+88OOcwCAJOD7Z8hC5w7/bI9M/iYZRlx2nJMu4FEAlam617KHK9Ypqngfrx2&#10;4mR2Aq5TLGKzmKk3LNMCKNKxl/wimQhigVBXrquSWx1xauwYUcoBzHhk7rjvzAWrewOQZ/dg5xUV&#10;yq4V2Ztu1BjyZqQLe67ct9Q6G9kJgcQ0zPXoNBHfZT9Gfsi8gUtJNrJ7DllvedL3W5YVV+zZ7Q9s&#10;0mOzl9bc8qlLf0AF9Qaeb/wYPAGu5ptpTpequvzB1GrIq1peFeq4LfH87X4CW1/E+/MQlu9IQNsZ&#10;Q+93gVV8094jom6746oVnwskosjFa4HxN5QADs9fDo9fTYZPoAut6YvYyrMAypB6LkVgUwTDrkMQ&#10;OImtE77bESdOTW8kw8XciQSy42B4hrPVtWSVq/ayAM8yfu0Aqu6iVaGryScSS70nqaw0PBi0jNxv&#10;oEqPehR7kdSmOkXxHqTVXVGegkF0C/ModIlgBGpEH2QDg+hKAYsRiTAtBtjjULSeMmy/5eyzA7Zl&#10;t+WY8TViNuBG2gbLBs5+hfgkEdnxCwN3WG4wf5YBwCBwf5beGDNTZVKAa7EwVjlhULKjwEymNXgi&#10;GVlNRomkTjQB4Vo81GUSWD0DgWwCWdokOs8lgT2TaNQVy24Sh6BOCyIVYVdGuhzkwGBzAGPysBhz&#10;UcaXi+L5Z2mRkgujf57d6EV2i+c5xjzsWM+23GBvkQ1/qd1Hlof3vQE//nLXHfY0gW7mFqssC2LA&#10;53vvtmcQpD0/6LC9QNHM0/D6L5FsegqY9zzJuCw4pNxof16Z8KW9MPWc5ey407JD3z5N8Uz2gUdJ&#10;1qkS7XtLoZGWiumTaZ6VgQZbcaOASNQLJyCY8w0cnZCHHMLttB8J8xfQuhS+a1BhS/oPjcKuJtNr&#10;Z/YfwKAbdAE8QuXZFmTRUJntYccoyJl146HVZtZC+5Wn7Mpvv9sA6nYzr/vWCh59YDUOn7Oq2w7b&#10;l9SNTD52g1zJBnv/k+tW6ewja3T5Z1rXQ8QATdV31C3PM4VRfpsS5Y20INRQl4xvgJ6l6mQhhaeG&#10;qzhui5tQnb9ykFcJKsnmNmALaQb+b6Vs7ln6U0IJ0tYi41Cq+qeR2GrArkAG2GmG51cBjFidiqxU&#10;SRfUwrD2dr5IWh6wfyXgT2l63FQlaUGhhkuVjkuHCBdvq6oedety1XlX1BZzeV0mLbqFyewWhJmR&#10;VkTY7QOMPy/GL7iTD2NXOwxhfGhM3/vnn0igS5s+LnJ0H/IOGu6sLmII3Tx5faYUPrUCrzxso0VN&#10;olvBdDxVG3BpAxJMCLMyYfwJePiMeL6YzhgwepIYgsrXGImTBObP03+3PUdWNQfTQiIZmxnLMUYT&#10;F4Rgj5Ixwmx4+Kx9oDRpa5jEYopjhFGIKrIsZIiTgSPx1SZZAvKJFFowJjDwIwNCsBwtYGz4dxyF&#10;3pko1M9Ev9BYyu/kqZ9mFkF28hu5KXLJxeMljPolkmEvsAs8hUTgva6f2isE5C8Tp7xGyeSrBLfv&#10;o/R8i93hVXIHb5JMex2I9Cz9+58iCM/Tabc9ywJ+tgcUJ9DsBeKZp9H5P4uwLA/FMnl4zgBT8tyo&#10;Q/YiuqDsyDaeIZDNPo6OE7Bfz1G49NQoKtLQAyUgVc9MiWS2SdCZ9HFKJOGVCjRSp4kApZdRygwj&#10;gosEJkVg4CFaL4YYOB1kok2Iv/NGgi6oInMHYVtqRa7B0/TwjBgOMUKtg4fwLpmdJ/+yL6ziPvRU&#10;i85bUZrYDtmq6q8n8vnmh3DADKtIGbLdcg0HWrcTXYqjpDvEk96c/LsEWV010kLKrOEZT7C/srvq&#10;YSpKHShE4gvPfyfsdntM9E1E3gLjboHxp4H/FQMgax6755qVnHbNcva7bBe+e2gtJVVuyXsaiuIE&#10;9tQk0BXWl8eXJh8O39fsl2EBVOa5pnh+oA/bmUsdqdOQ7WwgBR2jiQ2guCRfdTEapyfbUSdWqaSo&#10;BZTZxfCF/whcHNXZ+oauBwFvPmAOGVqH3vCO+kgW4HVab0cgFYgeyILtwsKkZ6TabSQCDfIs/cIy&#10;0zYkcuaPbKFn8fpgc5iYbKMP046DeU/pF338GE+z3hRw9fN9t9ozYw5Y9jAyY5JIeZout+T6cMd8&#10;Z4BscSRNc2MJYt8Y9LE91+9TfzElAne0cOKrIMSjg3OmtLXU9M6EppxgiVScpVCYH4+4K4WBHzmB&#10;KLmIFzLS9ycD/YhyUfT9AgFuLoRtT+MIchPMPkNBzEtAgzfgxt9kURSC2nwLgduHZDcLAhc+pHFr&#10;GWQN75DgKgxzlBe90WvETfkIyJ8j4H2Tv38TfvxVjukldpEX2JmebvUR0GevPUWZ5bPo8V+B1s1G&#10;e5QkVKi56QL33IDPoUuJDzDAnOwOYnOeHnvM8oxE3kEfppSRZyzHhIsEntctmQRXZH/qhanxDvUk&#10;N9ADilMwh39HU0IZRSlkgGL3iH4I6vgut5MWAZ3V0EK5s2hYNYBguIsgLTXAlCnGA0ETiXkS1Be2&#10;L06s3z7ruvkc5v6kFnwnTW2LzvzYsi6FHFhE/yBKNx169TtpqGF7wuEzrdHvBqI5BkX5WQVPakPu&#10;NwHWfDT+raoyJVZ5eGrE5Q56HHYH/ANvTyDaAsMW5ZmGcbfA+9dDgNWWzFy3m5aj8ylbd/uRNbjx&#10;ByuWpFYDFHTU/LoN8fxVgTxlyebWRMpQXwaPYVfY5Ht9pwrGX4+f1emrMR6fhrVeB+IBoIbbkaCD&#10;TluRlOElD2fhdFZqGqij1tcy+iJsV8rSaY6VII4GM3+oBaAgVvJk6XN4Bvs7H8D8aJJ5qx0W0ZOF&#10;CfYMdeZmkr1MIZ0fJV37KCi8fhR/UJOaAo4MpcGuTKTkbyL1teD6BIxftOILZBlzdgBHD6eYhCar&#10;ubqg36Grg0RvURS5RJI3yAE78caoA5YbfUlmdrUkKrSimHGQCW+ftTXBMtnYHMQJmcDyGfHkWUjz&#10;Zwa6ZKONRwbihWwY+1MEvbmgMLMTQzzPrvAs45eeI9B9jWD2VbD7B522WT7G+BTuvM4qIAcogQGX&#10;wnPXGPy5le28xapDa5ZC41OSWt/CxA756PpQGEXnewTp7xEIv0uy612C3reRYb+CRumF9jvsDQz/&#10;ZWpgnwH2vQVcewYZQdY22+x5ZA25qBp7hsL4XH0/t+xUiOVBPvDc8MOWi8x89hFnENMh8KOjcuaJ&#10;VyyOhFQ0hh7Vi+zwQMR/lEQG6SwXHEf3CCBSaORlapIRz9FQK2IkhU30d3W7fG6v7HhgmZZds4jx&#10;dyiuOcFsLXZ+qOgQ5x3FzLYISTMov/RY7MO/fNLbZ/MF2MiBGPLQWUgtFtvL21db3m2Uw9Ji3uux&#10;0PIfQPs0CgyvmQKUKfq8PhJrrxy0OdJmtTAJqG+qxryyM6szd0ANt9zO98Jurz9hVu7g8eFlO5LV&#10;bUmKuiX8PlIGp6HUnLA+jWCB+pGA6AMPS5LLaYnxN+XRAM/fGDgj5WYFvH81jJqiFLcmj+KbKLo4&#10;aJnAdC5le04a1BUct0OHY4c5rQ5btwtlGKCGM3IonpopHG59IEtBDP5DuHjpxAsQuHxIYiI/hg+8&#10;cT/kWTuAnuXxVaWl6SBAIhWuOBStxHbGi3c7RtUT7EIa8tzRaFDoTJY6mlpVSvniBkOVwYrE90Rv&#10;P49eN3jaTG3B66hGM/TdaVmh5Z4fAxNEx7aX+1MwQd1AqMgQC1APHEFNbxTe/3Vu1Cv0oclMQXlW&#10;OPc4jDgaOXRGBjKkcnGzUo2UhWHa2Zh7kAlDzwwsyQ5kygm+f4o44Hley8Nu8gI733NULL3A4w28&#10;/rscRyHiiXeALuUoUC8LjKnYZ7uVJ0lUZ+jnVhmuvBk9NWvTILgGPH81Clu0GMr1YnHA7BRF3FYI&#10;46/IoixDF75C5C+KQOF+yOvvwva8j1G/x0yEt0ikvY7o7mlYomfISj+DZ36J9+YCGmUkU5sFBiwn&#10;0uPcVIk9Hz4Pw8MiGHQEmTY6pUFw7MQPMchaIlCChpBKRw6+iJGT9SXpFSAwDrErRKpkEp4/NJ0u&#10;FVOpG2YuW0A7BZ2/QyTfgmjINAQlkqKhKJifROQZyQTSiTgTqWejx++3/CvOUb8MkdIaT92HzPe4&#10;TZZp2gL0VTQOoNd/sO0Se2fZPnYb4lQphCVlpleQ609oVLt2jF0whwJ2daLQSN2gJupUYjE5zRTw&#10;gvnh9t32eP++ROUdJWOmowPaHbUs8Usc6ergdqZ7MI2N/C4PLb8iC8sKbU8MoE5utTD+6uB+6fc1&#10;0KIWASWdmoN4lQhYD3+qOQbgdgHr00fGYWyOA+ftadIGpX0uP7ut8fptMXYVHHyA8f/P6NX7RYav&#10;R349WAxMA1GFlqcBznpNzA+9MpXcSkTrnTQMER7wJ7o3ta6TkGCjV8pIOV8sk1WyYlSx3OT4Gd/5&#10;hSDxbVYhHwDPA0OSCUxfgelJYhfIjJHm0pzfV/sQPwxhAbC7kEOIQSLxDk2YnplxHhiAFIJgK77m&#10;NMuOIaWQC0gG7mRpCB3JjLFsFOJkbkQvH7x6Ds7/Bb4nDx2q3wICvdl6mb1OO4/Xm8yzN/i794Ay&#10;+Tqttwq0fK81YKdV7bvDao48ZA0o/2uI9qXF5OPWfMwh60jb7tYkqxqi1WmCfLrJ+BPWlDxEIwY7&#10;VMRYKxKD1EGTVIfdrSKZ3rLsBqWBEQXYNYpjxMXB/2V4zo+nf57g+jXKKJ+lee7zNI7NjVoyJ0U4&#10;Wdg5nqXCKudAqsjw8k+xQzxNR4nMQz63bNpNYXzi6O0ToORSBh9JQiuSmu3QUEo7VTQDRRqJFDzQ&#10;C+lzX4nQKKYfdxnS4SgLAJIEzj+WljgZhtDGBWlF/FycEK3KAx0hCXpTwMO5JaIKjZly1PJtOGWV&#10;15CkWwDFSWIsikL1Z2dRz9wZuMx1DXaFwtSwEAW6mgumBaDMLt7f3wn8STOCPfxe2F8TKGuK6mwD&#10;5m8r4/8WAyQqb8OjF96/05Un9by0LJG82WkM3UQJXARZPrc2xo7nFyPktmMhtEL3g3DNrUUwWxOj&#10;rwlnXxXsXx+KU1M2mi+zCptJUozG8FkEgXYEj3gtv+h5gHAbB0Vix2MUkct0dBdDcvNh4Pk4EXX+&#10;oibT+YDVnA/KSv3iZfgapOaPzOHfembiiLh+jwnqUSOX0s4DPDvmazz+TUuYjTx35m/Qc2zZpPMz&#10;wphkBFsmo+FJ6r4ZKhLdPBVhmdmV8lBonbsDXY3p1PDMULokUHkUS4CbKnxOwJmiIBdG57V55+2Z&#10;aV8jYea8yNpmpS73WTo452i/ynJ3+sieAvPnwvtnEy1JEucZqpheaLYAjL7S8pLgyt98keVj5llR&#10;cGsZkjXFGc5QkARPyW6bgDJbrRWG0BKKMo0uEB2nnLIOLLSes69Y+wlfWTcGcveZg5hwymnrPvui&#10;9VzwjfWZe916zLxoLRHjNcdIm4HV26CjaspzvWGfW010/uXw9OVoaluWBVIZJqcwibB87Ab5oRZf&#10;Bfc/D3R7qS2ZbWIFBb452UlywAplY/pOHp6fomtaFuoEso2g7pcdJGnESSDQN+QEoIOHfU3PTCAP&#10;bE40RTIB+P8IjD8E9InCyEMUzEdQqhrF+yLGnKInERVwwKB4kmvxY4Gk1ETHhb+i6AYv35n73X01&#10;dcQ4WyTiJ77/2Yc/J6gZj59FBpo4KzNZ60h6nyZDVDy3lt0GabnfMl1zCDS7WIXsqt5S20JNaBf9&#10;yYQgT3W9/nQZnK/b4W7Y7foYjMUWBN53m2Dc3dBkdMX7NwA7N8PrNwbbNyK4bYHCswULoinCpEYo&#10;N2vxUAvDJnD4jfVvjJ9ODF51PH9VgtxGmzFycPMavNKvYOvZYH4SPep2kIAkVSVqDnDI64aCb+gy&#10;Bj+wCzCNxUGF6X7AQcvTayUX4uALYvjaCQrwGj/7W5sGOev3aHb8CiI0+ilhdPLD8a6r11ie+Sgq&#10;x9L1OP17YgyEZnjEzD3plExgl4PsZhamQGYdzpZJq3P1489NZdbLFEJrunp2FJxZgByRMDUxtEyP&#10;rszACpSgkQx/y9ED1gR15zMYVTKUYjLShUxIkrMSLOcksH2JMr1n8OSvYPzvETu832mtvUPrjg+I&#10;AQqRpi/GcwXiiHL0qynRZbVV6f0RXny3tRq7D0PdYw0G77SWIz6zFnxHGjUD3aafs55zv7GBi+9Y&#10;P4o9BmDwYxdft+ELbtrQOVdsxPzrNnLJLRu15LYNRhvTbfp560Nfz6FzblhPdPxplFg2p4CmKZCi&#10;HomtmkCWMuD6IsQENYcdtyLINd6B4szXdY+903W3PUVl2DPsArlgilJZFJmAp7nQP6WwY0golw36&#10;NHUowrnRJL9ggpKQRcTL4w8AojC6KaSuFX3w2kyxCQGB1CEiCio0Yhi9esbwYAEEB+CYKPBP4Fji&#10;CagjukN5DsEuWNjRjLYK0JYkmmMOsnvlXfKFTf7illX5iPzMfIJrjSainNXheodqa4ws95/GYxo5&#10;qknyPsXpzy8W1sfQtSg0nEL0uUpTJXnw5Q1QnYGef5jXC3GbYE9L4E53sH9zIE9dvHtDBbVQmvXw&#10;/A3ZsuqR0QXfe5UpT5PxVxPLQ9BLi3L/mRpdT4tAAS7t7hIHbLRP//7bulKJFY8W32mkVDZfTHNY&#10;h2kwjiq3WjMzajhBSzqQiRm9fq/O9zjA92Xs8v7sBBocXFiJLWF9fl/kfwuD9zAcIcSj1v6r9uJ6&#10;GJvJkyzHvM1+8Ub8eDQnPEd23m0Z2bKT8GZZx3xpOUYQqFIWGFKPHrozZyBIfXkYReZlaVlOZ7is&#10;3WEeONYExp6mMrQumbZ8sZUmkmElYEXXk73fbssJnMvOzKic3IDn8dovEby/zmTJwhj1h11WWEGy&#10;2IXpVFasJx6dgo2yfTZZDfQoTaliajlouzUB1rSg83DjEbut2Yid1gHpb+dJJ6xb+pfWI/2UdZ11&#10;znqghe8x+7L1nnHBBi25bmMo/wvzmIChT1h4yyYu+NYmLfzOwnPpabnoloWXfGdjlt21kSSfhmH8&#10;w+azQObTRp5Ht6kXrT2yjfZkcOvhNZuPPWUN2R3Lg+3LI0cohVMoBBnwOgvhNSjpZxGRZUeCnYXg&#10;OAtap0Qy2bHtKKJhF8lB+5QcFPNnHUH8pM4VFN8nULGWoGZZ7LCRxFcxo4A6dImIQOGpLnIRdPmL&#10;YBEEUIVmQkqRiZkEAeKz2PTvcHzI3rvB/lAiGqDTQwwOIKIfxemogR30Pc5AOkYg5w6NgRghP/Dy&#10;pJWWfflBYgMSkGk4PjUxEKdP0KvZ0B6dpFWwElCTY0ka8gklYDcaFkJVX0D6frfT3XBgyN94enQ3&#10;gjqN8fzNeaDdd2ti9HVJZNGP36uFh69BZq4GyYuSjJQpC6dfjUCXANerA9Zvwe9b7GPVsTCqkOBq&#10;ooIVghlYkSE3aC/xDZ+vHurqp0gXBpfePP7YTbCxSxLIbUkE3h0s1oWT0GDj9+T5xehg7AqAwf0+&#10;f68FIMP3mSB+J+8PAxSiiVSts4fsmU0oNclcZmDySEQ6LftgFYJIYRMICjPT2DSxCy0A8SbJJKqi&#10;KDwJ0I4wCUXlK8iSs1MMrga2GQhEozmmIAFuPF49lcn0KagMU2pOQD0536+pfQHjV9LpreYEq7TL&#10;LoKwqkzPDVax51qrid6k5rCPrcFoirNHf2J14aSbDP/Ymo7bbZ0mfm59Jh+23lO+sgHAmQEzT9nQ&#10;2edsCN2IB0z9ygYzh3Y4EuORc6/aqIXXbASCr9ELbtm45XdtzOKbNmbBNRtPWeKURd/Z1MV3bdIS&#10;HkvvWjqvTWY3mLjoNo87NnEJi4Kfxy+8Y+PpvhFmgYwkSenvFrRJ7Evv/x7IthuzGzRB/lwfA647&#10;8pRVRdNTrPsBmKJd9jxDL57rsNOeIibIyAyDDIj0UmivkgmolJWZWhlUdgnUi6O4P56ucjEyfHQ/&#10;6imUyESZEHSnCuejSCzGqIt0+LJ5o5GN01o9jg7TgeEwQcQDIdigSBJrGSaT/CLwdaiTjh9OXUU6&#10;mXdgWyQ7QWgUUJQAOH4SMglUubkmc2wHzluevVeArdQKI/v2e3GC9/2sbjHuLfKGCH/kFF6fiZaa&#10;ch+giZWG9nkoPB13wA9QnfD8PYE9HfD8jQVHGLzW9wYVM1oMyBnqIF+oDs4nk+vUhLIqi4f+j8f3&#10;KFRxa/FvjSttxu+a84DSdBEmuTQVFayJG4u3DeP1VbKWRkSuliDo012qkdS/0aWnvKNF0BKDbsBD&#10;1VtapR+I5RGzI9YH6CPj1w5AHOApcJFmQ+NxSF9HEjPkWbrHXpl/g2AMbz+X7mPpP5Fs+ZJtmUAN&#10;qjCKRFiygjcKy2PIwoaYnBiHtj+1xWp7ngAziqmNAVSh8dWpH1BLFIZdRJYZbTF0gU4iGZUDijIT&#10;g6yfIjH3JsFlXvD9+y3mWd6uW6xm/63WiMk2rfBSbUd+au2BMN0mHLFuzDnoNfGw9Z96GIM7hnF/&#10;aSOnHrMRU8/Y2HmXbdyiq3jtSxYGykzU8/wLNnHeFR43bMLSmzaBhrSTF96zKSvu2+Rl9zHsuzaB&#10;300E40/Bu09d9r2lL7pnM7UY8PITF35rU+d9azMw8mm8Nhmjn84CmDiPBbTgno1dcJ/HPRbUjzZw&#10;3n2O76K1pjinJfRiK7xxAy0ABH/F2AmK9mQRsBPkYSBHJpxZTgR82Si3jFWBPf9OZlxrKsafyIy2&#10;mN5o+btR00BskEC1WALXOYZ6h8iRFMvj7QV1IqA91S4xcQZtUsYihZj5AzsDkochZImRSGecSPBM&#10;zYZLb0+H6xpN789YhhRGEfdkmkYScxyogdyAS3zkIC2J4PU8KwmaO6CGRenq9+zRGFL15iexpe4b&#10;ETQ7lpTZa0h3QArkxe97Kmbx5Q1DoDr7/AwMAe+3JsvbkCC2Ed6+JSlqtD1+F7fGGL5gT3WycBSm&#10;uBXg8lFtemJ4GvJvjN8j0PWU4EJmoB3AFZ3JlPKghteh0XGUJILec9WeTlk40vyZVqPGG00muDps&#10;DlSfyzRttxK4rLBUeTL4J5z+E+gjQRKLQsOqNVVPWg11EM6XzlSV+fbqxIMUnHxnz6++a08vpSpp&#10;IQX2VBXFMdQtkzqZobtJoCNBzhmIsMCsUdBdEZQlxiE3fglRWVYgjnrsB2ByshM8RdMIN74kY3Vo&#10;kZip+mSYmjn2tMoJiQdeG7Xf8iGVKA5HXazNcqsMFdl80CeWhkKz64g91mvCQes5ab/1pitx34nH&#10;bCD/Hj71Sxs1/ZSNwcvrMX7OZZu0+JZNAcJMwmNPxtOnY7BTVtyzqcvv28wl9yx91Y82Zfkjm7zi&#10;Z0tf+QgvjzHPOm+TtFD4OQyUmcP7Zi36wWYs/N6msjDSMXgthFn09Zy++HubseQBz3dt8qLvbTJ1&#10;xBOpuBo36y47wj0W3kPigrvWa+Yt6zrjlvXjuSfljA2ROZdFh18KzP4unv+NtK32PJAnB2RFNjrn&#10;JelBGWYy1WmJ1NomkUiLRoyXgpw7hfLJaJgedYlIYPpLwlgK52l3HoXEIWIUxS8TKZOdfMeS5/wA&#10;CfGDhRY9wrMzjIMZA0GEhg5e3OkIbS16k8x7JGRCPPcvegwTMAdxz6nuUgcPr626QgOH2s0jsYZB&#10;q81JBR54fL/5GMxOgNaFQZjDAEM63LoYPkGuB33uqdmZ5hq7w34Ouz1/xljB+nD7npJbtQly6xLg&#10;1gfTN6Fqp90JPhzs73deA+5UlOFj5A0wXBgdX7xWh8RWPXl8FgAF3f5MWXV8JnPqdANfEZx4rZTF&#10;ha8Fi4U6g4+vEmAdgfWhp7ujtiRACJ+ikqrzQ3YASRvUBOl9wRywmqb++elq4Ti2L21z6IAycmNy&#10;AnWKph+13GytUdMfWhyF2sE0gjcC2zj0LJFUUWkySk6aTEWgwU+mW1gU2C+1xizLTY8Yj34+6vkT&#10;Q/Y2M2KyVMmQaXSbhamCeZotsjwdkA0z7Donf1dw5hkr3HObVUGaXJwAtjXbcqfhe63nmP3Wn2KS&#10;/qgoB1O0PRwMPwp4I6MfRbFGmMeE2Wd5/hoPjudeegu8fsvS8erTMOKpBLTTV96zGase2vQ1P1n6&#10;2sc8/rT01Y94/Ufe98Cm4MWnLrxrsxd/Zwv0GiWFM5jwMn3+HZvNYpjJrjFzKQuAxaH3zljG52L4&#10;+pupGHz64h/YTR4SLzwACj0AWv1gYxY9sMEsisFzv7M+LIJWiBkbsxNUoDtDqYHHrAIty98iAM5O&#10;IJyVfv1P0z0vFciaoqJ76ZlgiZJ7EgSD+5PYRTKNRwdELUAIOUM8iyCGCTNxPKJHk/gajxSCfkCR&#10;dIeLYEZAQNh//m2YI6QRYZAGybsICJA8+3+ngxwaMHIu8d2A1U2AMT2wCWhNF7TgAX3c3iQfu/8H&#10;pUleSdrgFVaHbTy9BmVrELVYHkZgBRhDpEZVHh0cPGV/yfIS8Irn/xFDBufTtU3KTa89B9EM+APL&#10;4/k7gERsgjdg/LoYv2BOA+l4MPRqePwasDsy/Jo8GGTnML7Gabbbep35yYZ9/8jeBZvlGM9CkeHT&#10;sddBCRk1hUzm5+jfF9CaAyMJjqMni99Fl0Wj/uofsnWJ7hT0UeBLBY6nxIU/dUO4jVVdkUXFoLVX&#10;5+62p3tusr7Mg/oQY4uHjo1oDV4k+ZKN6SehhrBOnffb03Q/TiWlHw2Hn4zRB8H7mdDZx1fGozA4&#10;OkA7c8kWMteeZbnwLtkbzLSXSTq9CVPzcisEZyyWF8jYFprA8L3+260GLE6VrpusMz2Geoz+DKM/&#10;YgPobD0MqDNi6gkblX7Mxk2Tl79q4whIJ8z+hsdFsPkNm8zuNHk5hg5en7ryBx4/+gtgGj9PX/mT&#10;TVvFayyA6ct/sDnLH9osHtMx3mmLH9icpb/YLAx4ztKHNpu62hky7jnXbQYB7kxg32yC4bl4+Rks&#10;rJlAo1lzrtkMYFI6O8OkZSyqZewketZusIjdgM8awWP4wvs2cOZt604Be8fJN6wNwrVW025alTGn&#10;rTTtTl6iZjk71WpZ0Qwl1ke9SovCBJyBPH9KV/RTtElPoshEbdaTwrA2Y5j4SJljHIRDCjtwHOrQ&#10;aPRV8Txi6QgdGEsXB8YgaSxSJApRl0F8DjR0wbUXrPL5Xy0wjcQhHj/IPAMXjX+gO0igB/aj1jbU&#10;WzutsRcgkgurpmHgLtVZvmiNFoWq5vI0lkgjiJgl5lVDFk8LG8WJnvJIGs7npFHM0vnBE61OXTy+&#10;uqy1ZxegTNFtCoOjvv0qY6TfjlsPb1+fZ9pUuHXR6lQji8uYGzE7bm08f10WAUq+VPWZhwb7gEmN&#10;nc7etrJHr9qrm08zgG2L5d+BNGIBNayMPsrI1BYnDbXlGHrDL6cUrgK8Px0d/IouGB1Pmdv3kDAo&#10;qaWCZOE5jS/S7kD2LoR2I4CGPe9htDgjaecH/RavrsIdDtHmg6SIPBAtBOOZvBKLzDYHXcyiCNaS&#10;ma6o0UERtDTJiiYmgp77IRpYxdD+MBkKLXttCqpbLrXX4fvf7bjSClBT8A7Z35xMhCnATlaGjg6N&#10;+2yzanD2dQj8ejAixzd8MOjQiV/ZyIknbCQSiTHTT9uE+dcsfS7BKKzM5Hk8K1jF8NNXfmfTlt2x&#10;aSyAaRj57DV4cBn+xj/5+WebDfyZseJ7IMz3NnvZrzZj8c82a+kjmz2P18Htsxb/aHMw4Hl47fkY&#10;8NylP9g8vPgMvPc0stZz+TtBIe0Q0wmSpy+6wfdp9/iROOFHoNDP7AzsBPPvEnN8T5AthuiBDQMK&#10;Def1IcCRvkDHbnxf0ynfWDXKNovTOPeNTnSEhshIoCY2loEXqUykzNSGWmEKd+KBR/EEx/EoZJMk&#10;8SYTnAjLE9WPVil0rYil4CWGet9k8H+InSAk9oddOoDmP7Dg9yezh4cgNpzK6NHxIIFeo2EAP7Wk&#10;2Tjipnj+LsBeJUKpp3CByq6621WFxaHnkuTLLpMjpenxqgjXS9YA7amB1NKLqZKvCCWt6t2P8Xua&#10;C+F2Ohl2+2L8ojY1bVG6/MZ4e+COxyA6V8mrtgS9ojVVnKIF0BgcXwOvXwfI01TBLoYPt++02E7n&#10;A2gstDSB2gQlTGFxZqAN2nXOnt1z2l7a/o1l2XDeRlDG2PPXfy15JZCI/vsBGCFPfRap5nJK4N2L&#10;gfs/JJgV0wNF5SiRVYQVDO4PMLAuUtP0JH0AvkSMXW+FzqC1n0hxAxqTaEZshhrS9GnMDYyfLZWa&#10;1ZhWpM6Zmp5TlVvMcs2gyeRUeaVURZkJL6+hFdG0JMxEpVieujPtORJQr/F4F1FZ0W5rrDhzpF4l&#10;/5CTApvS8NC1yO42AvJUQnfTniRMv0kEsxj8UGQcI5EejISWHDv9gu/lp8DPp5OESgfSpMPazICx&#10;mUl7mKlAnRnEKDNWPrBZ1M/OWPPYZmz4w2as+w3j/90WrGZBrMXgwfrzl/9ii2gXMmfNXzZ35R82&#10;j91gwdL7tpjdYMmSH20pnlzvmQ/8WQjen7/grs2fc8tmkxSbxSyv6XNvY+Tf2UQK1qcQDE/k5wkY&#10;+CSMfRILZ9Kin33vP2bJQxsJ/BnOghi27BcbwgLpwyLrMv8Ha0oHiNrjL9m7NL56nrbsz9JpOhWR&#10;YiLdlpNoI6+u1VEU8sQiokuAv0+iTiB2AhMkWTTRaHjU6DZhOI2wkD0EaJblMX84GUVoPK3SQ8oN&#10;aEDH7N/IEMPtU92VOISZCdRfxMOgqUTRa0FepzGar5rYRG2coiZxorPy1KK+Go8aGLwa0orTp4Bd&#10;rck9MrsBzRBTQTuzuIK0rAmpeF0Z4MrK8PbF+AdCQ6oovR5ev9Z+posT8DbD6yNTdhvz6MBCaAiV&#10;iXTBqYYoDcGVx9Q9txeBb23wfY3/7QKo9hrznqpkz+pAY5LpdRgSFoe3r3nilhXbedveXXDaztPf&#10;Nv+ury3DHEr9hjHKpr0SEuC1MvC85VR9wwnkJwjWTCe1uwan+YORi5HEYBWHUO4FmQsb0WsxGUCw&#10;ZzrQCTlDJJNiQoxPjeiOroQOBBkY85kBj5PAeJ6MeKQUqocyo2yMZfCESxuTTBSmRFETHEE7kwwV&#10;x9vTsDlPIzx7ucksy9uCkZltV6GXWcMC2Gx5qDfOS4liudlnrMbQndaUsrlaaHp60xVhEF5/8Hig&#10;zqRTNnHKeZs+4woGd82mMD9rApNTpsC/T2cRzMQDz8HrL1yORwauzF1KwLrqgc1Y/SOG/ovN3vC3&#10;zVvzqy0E6y9e+7stWc3P6/iZzniLVjy2eWv/sAXr/7aFG/6yZRsf28pVj2wZRruE50XsDnMJbOcu&#10;vGGL1/zC4vjRFrLbzGeRzBVUmkecoGCYf88gNkgH788ENqUvU0D9K7vCA5uw/CcbxwIaw84yggUx&#10;bPFv1mv+T2SX7yKtoEsCmLwqDE4BssQvIpNOBfakMpUmBdo6vhZBMF3rEpFJxKvxLhniODE/okHp&#10;85kZTj9hHNw/g/dC1ADkpl4gI4UxAbx9qC+VfpJDwwKFVqAzY4hHBgR7SSpkF9bvDERpRAERVHUK&#10;eaPswyls6cjvcEi+4TcCw9cm2C2FoWsii2yIafCeEITYHTh99Vz1Sxmp7Q1I318ByMwA5LALFeVP&#10;WaTk0CWJpQXgprELiMZsCJMj6FNvF/EARcgshOBEcP4KjHsY2wwzlNwqBCHVMPga/LsOMAjpsotw&#10;zW3EboC+PnHVUXvlyy/tmS/O2sTT36K0JBAetI1iaBbLEFYpqX+Xnp0hhl6HUH1qEnhEBU4QbjaS&#10;jrsRRfECBLaqxvcXgPT+YPaIEfPJKjI1nuqz6H5wxgzH9lrQLaI39aRQaJlI4mQhY5lIZVVKb7qY&#10;qXEsU8mjio+3OBrTxlFwEotoLSPKzecaIyxrtcTeIuH2ATrzIu2WA3dWWmmaRH2AKvIZ6M9CaPtL&#10;jt5v9ag+ak2zqOb9d9iQCcdtOJni0cgOwlMv2JTZF8DeQB08b/rcb236vG9sFoHnHF6bC9afuxID&#10;XferzVv/O4b+0OZtAMqsx3BX471ZAAuAPEs3/GZLP/rTlqz/yxZimAvW/GEL9Tqzu5bzd0sx/OVr&#10;f7Pl6/60ZSyWJbBCi2lFsnwViwXDX7yev131hy0GFi1bweIQPMKDz13ys83zHz+wEIFHS36ySavZ&#10;cXjPFDz9VBbkpGUPbfSSX2w4jyEsqH60Lh+w4FfrMfehdaLRVRMC4dL9j9nb4PAsTKTJxi6ayrDr&#10;zPQhzQj8ycRIowxQo0kkMdU0K4limbh+FM2gCI1FGRqNkYt9y6LJ8swBCCgfgyLUIyMcMfg05a70&#10;BFr1NwwPE+mZsxXqjJFStP4CGv+yX/9BO5Ud9ux4Omio2RXJRQdFrMsMAA2c8+Gy5A2azKKgF0pT&#10;U3e8ytDpsh/GKYUQuYWU9CoDDR8Ycjrs0kbPZYCZ2xz1ZV0MH3jjNfwMOALUwehdmBynOk2jRt5A&#10;FoDemioih7S+w0k7tTHyWjJ0dgJKztzGvJfRQm4NoAXDxFyC3xACqkZXv7Pan6nFBL+Hwkqeg6xg&#10;Ijy/9DyazVuNIFkjSkv/J00tRmROTWcECyKWBRjTAEgFxIpjjGYc7U7i6bfjjSKbTKPV6DGMxel8&#10;nGQWAXsHyug6oSkfBNMA2xDNvKcEvH1yP6YZ9offJ1ALErhG07E5kS0zK9Mfn0KI9jIKzDeAOu/R&#10;TqNwuyVWFhanPJqfKr222iu0GXmZJlvFKQksS1FLc4y/Zb8dljZiHzAHNid83MZPvWST5nyD8X9j&#10;03hOB+tPA+rMm3/VFpBkWgCLs4Bmr3peSNuQRZt/s/lbMOqNGCnGvojHwnU/8fwLhv+Xrdj8J+/5&#10;25YAhZZteWzLeP/ybRj7R3/8n+Ev/eixLWEBLSRYXkDcsIRdYgV9N1es/NlWsjhWsFOshClaCUu0&#10;fLWg0y/sOuw40KezgTYz6NgwjffOYJeYseI34oHH7AA/k1/4iQXwI4+fbejiX23Ekl9tyNLfgUCP&#10;rCMNrJrQ2rAYyay3Gaqdi3kJWRH2ZabfaBxwNBppgco6I1tQxklBf0TP/UhIjlomimOiNDlSMQAZ&#10;4ODYWzgvsr2DaE0I9nepw/AYqu1hY6F5zAdY8w8FM3SGoNVJ1VWnbO2Pj63kCuoHeq+xbMOFMMD+&#10;UgJQEecwg9kfaK4ObSpfxMj9oRQwPR7TKF2myfhVgQjdIuD+Q6JCZWdOmP78mpZIYbLfmkRTGdVa&#10;kI4NkQiVXFpRu413sxCo5USVV3rHj+AuUs1qKot600uDEoXyDNLy2utJ3KDuvRSIuDSa1TQVlwHP&#10;8fU329JTt+xd2o9LsOTQSz0VoVs0eN0pxcGpVWGVdaxWDlKj4dVlV5Jm6Xs4yCD1AVH10YGQQ4il&#10;3WFsY6ANhQ9RzLwKjbnH820CWbbNPgRSyCwi+8AyMAkxGW1IBPmGOIqhE+lJk4rQKgYOP6ocSSsW&#10;QA4Ea89RSPJqUyq3WiKNbb4Aw19uJduvtFIIzMojeqtAEfrrLJ4PKBQpQ/xQle4EHWk5nkb35daI&#10;z0ZRCzBu0hlLnwWLA8yZyhSb6cCNdPj7mSSWnkAbMPjaH4AvBKc8Fq0Frnz0my3D4y8iwJVBL5Yh&#10;0zNzyaY/bAmGv3TLn7Zg42+8jhff9Njmb/oduAP8wasvZidYyt8t/ojXMO6FiglWs4CIE5Zi/KvY&#10;RVawIFZjxKvX/WOrgUUrtUPg1ZcAcxavesyC/NHmK2hmEMV0sUnsDtOX/wbr9JtNo1/mpGW/kV3+&#10;wYZg+KOIN4azMAYs/8N6swN0hg2qjxcvjT7o5TZb2QEo0Ic6jGdAXxy5AMGfBDpWpyKSS0AUl0gz&#10;rFhlgOX5qQ+OQPYQhRI0iPQhhNrTG30LWhRJDfUAASbAezROjqH9YRRBuEd2uNv+O1ZhEUI5Muox&#10;JBM9GDhBHkfD55jRFqTBVYh8jd/5778KQH8MKYyOCxuoucEehS4arKfxsUqq+lOAnL5fhB1qV13w&#10;sdsC46/NoIW6e8H1KPJYmV5zPH8atCZYPsB4Urfpfnooou2vK20OJYo0OXLrY/DNyQHg5V34fFcB&#10;pfqtQ4lpF8iAfjz/VDr64jWdrrxOUihmPozAQv6mMotBB6J2hSXAccWI8gVrPgSXk9xyoDmdglTi&#10;0Hc9ugHxQ1P6VDLlJAX8Gdv/CgEVafMeTPLj+yPpMhHX8XN6YlJ4wUCIzEw7j2IgW2RtygY705MH&#10;tWFGZSUZXPcUhv9SI7w95XSvIjPOi/F/yEUtzaMytbAVUFbWoLdkxYGfWQGmpZSme3Jp0vl10Mb3&#10;psCj7aC91oNJiWOmnbEw82MnYfxTZ1/1Yc4UxotOJdM6j6TVwsX3bR7edf6aR7aAFpDz1wFl8OZL&#10;N+ClWQTy7PM3YOAydB4L12OYBL0LMf65wKB54P85YPzFvLYESLN049+2lAWyaBOfg8EvJi5Yzmcu&#10;Jy5YivdfzPuXYzirMfYVYPoVwJ/lDLZeBbxZxiJYvvxXoBDQCG8/h5/nrfzL5qz4w+bi8WfCBKXz&#10;meOBPONX/m7jVv9ho5f/hZ7osYVZYPL+gxb+ZgMIgNsSA9QiG1wMafQr9AzKwRDBVLojZK5HSxau&#10;cRwZ4DjarGdCH5RBA/RwrnG8X13uNO4ogZYm0voHRwFXJ9yD9YHanMx4VOCqi+gtxOyw6Pm/Woji&#10;d4f3pgzcgDaLRTUQckUqYBKb/uROWJ/4tiS6qFd2y2ucLAYvKQNtCn05s6A4CS5fzgze96UOGjRY&#10;Tsbf6EA4NOyWRc2itrI1xt8CeXILjLIj3Ht7mJ8mGDar2GEbc5rB8lTdZpU2fW/Fl9KesDZZN8oF&#10;3Vp8eB1pq/lyTlwTu4MtGF4AxajOyw4UlFOLzwAPFk0/YVvPf2+v07MxYTjiuGrsIByIR7tCtyiM&#10;TxEYnw9YtQVZoSg4/el+4LWAOH34WodgJoLJgPEj8Ryj7yPI+4pmVFBjSKujetFqsCW6Ew1sIzOZ&#10;gXbcqVQuReP5o4kFUvvTaRlsmglu+nWM/RWM/30KSAqRKi/Mv4sjsS4Lg1MOSXI1gttaZBlrUeRd&#10;E0MvR+Bemd2mOdr4oXR060Dt7wB09GNnnLNJjAKaDNyZDp8/eyHPi8D6GP98ZASLFgFJVgI3MP5F&#10;MmDw/pI1v9nK9cCZ9TJmvD5efcnaXzFwAtqN/PwROJ/XFmzgWcEv2H+J/pZFsobdYvUWjB1ItBRY&#10;s4zfr1zP52kH8b37A1uCl16u32HsS2GGFuPFlwNrluHll614EgesYAEsWq5jg01iJ5nHrjBvOcwT&#10;C3TKyj9t3IrfbcKq32zKmj8tTIvyMUv/sGG8NnDZX9Z3/kOk1HetLQXt1Zi5/EGHHfYMcpYsBL6p&#10;tRZZRrRSSWiAkmnLnjiU+QDUAUvLH5oCo0NzW7/gBalDMExD3DHIHJA8RMD9e4v+JOPLY/JDWDz0&#10;/cwEjgRiheb8zABrZg8Dc7NRtxvoKOPHTgSZW9JnaRBtLKl1dioRf4rdqQ3yUKdm6E63Cq+VVe4I&#10;zA/3H0FFV0BBMO913AbHw6Ee16mIIaFFYshtQv8axEiRVNw4jWBzmJflNsfzU4/p1iKdXIGW2Oiw&#10;R938l0LnCySswPpaIML+TFfXuEqttgALw8Gg41gI+Qlwnw0ftrVf3fyvqSgdnVEoOjX5zAocHMYv&#10;3O933FLtrhJciNkcClo8pMt+eprK/P+HuP8As6s8sv3hd5/uVkYgMhgDxh7bMM722BjbGJNzBhEk&#10;lHPOOXQrdbe6pc4555yDckQSGZGEEJIQQjnnLNX3W7uF7Zk7d659ff/PJz37OR1Pn1BV76qqVas0&#10;1C5Jizbxe3mxjqLmS6WAv9O2B/uuJjBAwQnQlsHp6xiFa92ZMhyG34HthB3YItiJNUE3Ms11JW/K&#10;rcz1/hTK8W/65Nq9UI7/wjDLI6gwPwbP/lFkCp8n6ndmLvZlVoh2mfmOPcdI3VNobHYB8gycvJjk&#10;9n1ul9qE8HVE/Q0Wm0JFJ4M6OtyaJMhk6VRdUikp5tC5zMYYczGwHKJqLmXNnOK9VoQjFBFhCylp&#10;FhO1C4nsBYr8deeshI/zK3EAktcCGT6RO5fENhuIU1h7EUM/byUYfjE/m8vvF3CVUhkqrL7I/V7A&#10;sPmaojwngYy8qOCYFQJXivMwdk6CfIw+Hz5QHo8lV3kAJ0c2fzO7BOOnKpRaQgJMxE8gL4gDBsVU&#10;XMAJMP6iczaHE2Rm8QWi/2kbRzVoaMZBe51eyv1E9l9AdbiVYsLNbLG8lsGStv05obna0hlWoeEa&#10;Gl5X4yzXoQ7XJgGKAzPBmgOWuG2rlONouEJ3wBk68t62zzptbfkb7VmW3ZbEtx3NOcfXro7eyO8D&#10;0Rk2ci8kIf6bjJxMvt02k5lw7e0FPThW2/q9J3pB0uAPvIgjqHHKUHswJ0HIY1L9wxGwVyTK341y&#10;PaA0IC0oTo7rjoLZJGqt1Ma9LtTxKR36t935XPCGsqZjldDtHF8olbMLilFBar5icHpEUo/ZVY9a&#10;unsKHRlWTX6x7YAloYT8wIJvrHHnSdvHvq2Gg2f9TYBO+cUz4H7KnO4RrofpAIvXg/iQz+HH+IM0&#10;l6nB5D9n2A3svP19PCvqWZgQ1BuDJwluzeLstpQ2vb7L4OsjSaINJYwntnoZ7glD2TcinHoNdedr&#10;mFi6CQHV64eugpjGmCCG/wAJ7aMjq+xh1JIfQfz1Ma4noTI/yxxrZ8YFu4W/Z90YaHmekcfOo5ut&#10;D7MAoxF/ikDyuxeLIsbTxAvn4/mJG33jj8Pok7Oor2P46Zn7LYeOqQwuC9ij6J8FbSGTxlUejpAP&#10;Ji/CKfIxtiJFZCJ6ESdBIYasSF9AwloINaEAbk6eX+EBKrH5ppByaBGnRgkOoqu4BofAOYo4NUrK&#10;zlspcKWck6UU41d0LyTql9LUKvadgByDpDcbw87jceXRNMvCQbLJE3LJA3L5+QwlwPQcknDOBB5X&#10;XNlF/ySYjwOEF56zmXwcyskyOV9l0GOUQXfYczM/tt/C/b+T7Trf6c40Wxe2UWIT18MCvZbt8x0J&#10;Rp2o+HSE6qCmVwdOgY6cAB1jcYJsbCEL5eccMH7qMdYgHbQryDNaZ7IgL/+CXU3e8sfqPfbrBSyd&#10;o2t9DbMKV/NafzfufXsye4m9lLvQfpP8JgUQSuySLWGnc4AEN6BGqKjwWmyOCJZ/Evj7eIFKsDsD&#10;Cs4oMLCNkW5ud8ho3WhoyQEEb6ioaOmYB63VI2H16/nddRLQxcWb3KtwveFq/ICacBCqZQ7+izcQ&#10;AwZCCPu7R/NsWOF7fqS/Reti+gOnxn3IYMtm8yCXOdbfeOx29brgpVLqItF1NLfcn9SNI/KLsize&#10;vlibWkd6d7K9kfauJe5APxQnDID/Q2CQtgHrtxuEKhxd5gCKYB0ZWLlWe674/KpQ9Gngq9+gPbVo&#10;8XyHGdKrEFq9nQmmB5HI/gtygU+MqbFngTNPYuBPIuz0AhG/C+tvuk5bZt2Zme0DZ73P+KXWEzW2&#10;fmhKjgfnT0Py7w30caahihyD1owifywGH0s3NUGQhxJnKo2kTCWVORg8jaRMjDiLPbdZGFoORLX8&#10;YgyfyJuHQxSRcJZgsMWK9JQx83GAAiBHLvV/JbFFJLnFOESRcoNKKkCUP4XbS4j6JXVyBk4DoEsJ&#10;UKcUgy0F4hRj5MXU6QvB6vkYezHGW4whFwsSkfQWYvh58IKyYX1m8PcziOxpOGIm8CsduBRHxI/j&#10;BEgh2U0ou2SxFRdJfM/ZbKJ/GDnARJxqfM5RG0H5szN1/HugQf+cLu8d0iri/b+K9/U68r4ryQs7&#10;9GGPGVTyK3hfOjK2eCU5mYy/E0JY7YA8HZFKv5o8IyjjHBdRv+i0XQmF4wqeQyfynNeXHbCnFqEW&#10;UXOCIfn19v35K+wxmqWvLNlnQ5dusYEN79q/sQmHHVtAHCDR0xDYngRN3C/YQxFFkuX+MmrKoOL8&#10;CPbATnDeG6vQ6oS7LzpyNyJ8L2r9vTBKlv56EJYkHe2xcdtDLTfwMjSGHhh/TxyBSOsoQ94MSelK&#10;Soji2PgngFbUU/p0DAh3oUTVeOEirWxkUAZqGQG/wyCHowniBgChJCDEBkSPGro/f6k6/h8oW4m+&#10;jHyJ9wcaFvJe6bCQyY9g9WSXcigRoxmoZ0NggPJqp4GrkRlEKY2/GSAZvpb68Q3MobbvjlIxdIc7&#10;WAD9Xbj8VzNfeyvyGjfQBb6FhPk++PiPUs15nHr9kzTrnmdw/UWM/iVW+/QE6/cKW24DGHgZAr73&#10;DZ9BmAFMdk0CvoXSzOrGwPgMBtjjEbNNTIE3k7mLZHcrtXPIZMCdDKarfMpB3lGMnkYTBp+G0eYQ&#10;WfMoPeo2G+NVmbIAwy/EsIshsQnD60QoVGUGjk++IBLG739fER8DL1LOIKzPrUqYwvcldH+LKs5b&#10;GcGohEZVEb9fXAQkAgYVkczKmQqI7oJDecCZXB5LPmXPfLq6BThIBqeCIE8mUT8do0/GyZIw+Axu&#10;U6qI/pQeo1lWMRcnCS8E/xdS+sQJhqPsPUDYn2rOPfB7fo7G0PVsbb+GEvNV/RiGZ1nfjWjqdxyF&#10;PhJM0XYzIbrB328Lqa1t6mFmd9H1TzpsbaE3dOIxtGXktF36CevIY+9EBap12n4S3i0WxCzzjbWH&#10;rCP5zvVFO+0nlQjtVkOJjsb20PN0FDX8DT+Q17yngOCq+5Pkuudki3wd+/IrQPq+jF8dXo+E12ML&#10;i6Oi43qC79He8cDQjqiqJNffjQR91XuOWw2pIPbkoVDglEEjSOTGsKht0DKkrqnxv8YfRZhVDqA/&#10;+HTBx9ZE5PcgOjkkuh3NJoeIq4easXsF75TxUw1yiL36aluCO8Aedy9Hk3C/oA8a66r8XMdCtycy&#10;19tLVVvA+0cYtfyQ0hdEqgkMUXflRGIgORia6lUMRl9LleGqAUR7dChvVCeRRdE34MR3MDv8fYha&#10;30Fn5tfg1CdwgCcYs3yacmYL1Flpr7Jo7o0ZK613BBUdZP1GwdfpyokwltU+o2Yr6n9g4UmfW180&#10;NafRH4lJ22EJNIziMfhkMH8y0T8VekEa/Jp0mJQ5RNlswQmSyzQiaqaf/KprC8aXQWJo+cL+GHAx&#10;BqzoX0KVp1gOQTQv5baM06AU2FPqN7b4uhwEpyiA/qD7zlUU1/0AbYqgN5dQjy+h81sEFaIII9fJ&#10;kg+9WQlurmAOSXAWiWwWjlDCYyjG6PMocabhFKk4SConT0bVJUshh0iiuhRbd9FigFvzMPpocpA5&#10;JMUzuO9QIvQEVhX1RbTqdbqyj7DN5jeMOv47ogU3kFtdB7v3Kpph1w4m8SXwXIEO6BUoPAc08gip&#10;rV0sI6ZAn07p8PtJdNtSSepAObc1VZ7WwKFgnC2EfMWDFn3txFq7KwuGLpz/H7CW9GY2vVyTTkc/&#10;kv1hrGcKQjvJexablKFDXfakyy9Dl4iZFlNgV0GqBBGUPVCJ9kI4NPSjvAGQ2lgsLGzvwNGeYI8i&#10;O8pqHuJKjmRPRu9ewHDZpeUbuf7IFKbySVxuYirqdmYuffFPWt4OZ3F41ivMWy5EYq6NhtVl5DAo&#10;/VvW7zg9uNdaKkTeGzxo9Q38VTJEfyW9yBZ6aHc6vNXdh5AUQ9Y3slQhmCmg4DDqv+NQD5j0GRJ0&#10;NNFeKmULCPifgYWOLIa4EufsMAhpQYaob0Be7w54JrehXflDMP1d1OHvos3+Q4Yv7qPm/BibU55D&#10;qOmJUYvteQZeXsP4e6PHM5Dh8eEMVI+bz/wr444T6OBOYLXPTLq4s5O+spEsqpvF7XyaRfFUdRJp&#10;GMVDI07Nh1CmYZKcXZZGvT+bCJ/GlUoukEWkzVOSSTKbhxPkY1xF0BWK+bgY4ysuO+eXJItpVhXy&#10;c2XC8UqGBW9UslQFByMvwkDz4Pxnl3J/GKJoEAU4VIFyBzC/D4Ew+lKiegmwpUjNLaCQoFceLM88&#10;TqECfk5OkwM0En0iH5iTS6RP45RJ5fvZJOKp9AjieHzxGH88+cZcDDGKn5nN45wFfArDWaaTJA9O&#10;2WnPwvu5D9W2P6DO8HOqPLeQA1zPDuKrCUZqMHbk4w7kku14P0IYaG9FxadN3F64PcfB/WyDzD1j&#10;wfnnrR0l3g6LLlgIVSV9HqgylL0PIZPOStzyPYiLrURUl0riWOxRin/MVISg+NCWybM2/ddgD9gh&#10;47OemluPg/d9JRFsi9wxSLr9QOiA0IQKKDS1ory+4G9JDUJW89eEMpXl/Po+3oSCsAck8CQ3qAxZ&#10;eJ+Ki3udO+WJBIZi2IgyOQn/U7MPSJgKvrf3Ah0/tq/4G7hRD3OvU6pEssNxMlxB1G/XhTzhFRxB&#10;qrrQUV0PMNjTOI4SXtQaWk4BVXwS7Ukm+g+fP2e3wYJ0zBYEz6E0NgVxVJLxwAslZP30DajoiLp6&#10;HZLZV0CxbcUmlE6osv2ACs9d7M+6GarsT1A3uysSgh2krh+xaOIRavgvomH5zBw5wFvWGXmPV9C1&#10;7AFzcwQRfyTqBwORBunP5xNQMp4w/xObQXVnDjTpCWxxmZO0mQkpqAxqapHsii8fw4hgLEzLBE6A&#10;ZGZpU8HbiWm7qARBTcZoRFfI8xNMRX1FepJVP5JjrETgUn6mUFEfwy8g2uZghPkYZyk/U6bEV8Yu&#10;zM8pkE+im0fSm4dzFGL8hfxsMb9XTDm1gJKmavrlGGgZH+v3i4FfxXB88jkd8jkZCoAwhVSBsvk8&#10;C8fJAlZlkUCnc5vOfadTQYrnSq64xO0lKj/nLQoINJfbOThjGJE/lNNmLDDrVU7Ue0M/sj9Qz/8V&#10;vP7v4QDXsqq0I9ydK0NJdCdCNYfUdiWNLYmHtaJ+fyWS51fG77L2eeesHa9DK+63lU6AheetPa9P&#10;O6CPV0Knl+f93SbwP+XjHzHqeTNs2QDK2e2YigvWNkdt6aTSFHgG6KvITiB1EqXCHjwSW589IMKb&#10;jF9DUUz+BWnBoXtjKcbP9Jaoyi8KPmD4nTkBWOjrKGH6RsnAtocnOyWn6Jp7L0IU4hjzEDcS1veb&#10;Wi+pDq+ozh/qgvFLJxEpbQ2re5Ik1Ob050ho2a/Uu/QzZP4YiUTxwOvC15jflWajo+HkPcCDUsSX&#10;UhvsO/ebeBudu95PnH+EirAbws6oObuQvaDjB7QJ0HhrR5Rv+wbDzc9XMPhAVYGNKVcwudUWzfzr&#10;0JX5BV3Y76DD+UMc+E6Ecn+Okf6c7SkPIML0Cro2nUNXWefZa9DHedN6zUAxAbgzlGR2RPxHyICs&#10;sf58f1rSJpuBVMgcIlA4bMkpdHVnM2QeDn8+klp+FFSAGOBGXAEdUzB7SsFBYASdU3FpYEdm8Wbm&#10;kEzmloLNicxFitZEW5U6C/xkVhG9JWor0hfgBPlAk0KifD4GnKeKDgacDVxSAqsubyFGWSDSG4ab&#10;z1Wgn+F38nGkXE4bRfciTpRyksZyTpIKvl+Ok5TwcQGOVgCmzqdDXICR5VJVyeD30jD8TKBOLmXV&#10;7PqLltJ40RL4OI7fjQP/x2L8UdxGQkCL5FSZzmMbxwnTLfZre2DGx/b70avsx4w+3kkV8LuD2RsM&#10;aa3TDDa/QzdpD5W5E8zOdsibdCDit6WU2QE9pbZJx6w1OUTHpvPWgZMnhNejHU58BV9rBwz6TvNx&#10;+1njMbuJ4fsbouGgaX0RYgNXZqyxaxPA/AwpOaCVe5aT4CkGXV5UU0sBGeN/SZVHYBDSl5I08eE1&#10;pU5fsc11B/b0YVhF5cwXgDcvipfPCYDhOGrl17A4oQ0qA24weQCdPI/1me4FjJr1O5Im8YjijuaG&#10;Y1igY38m7qG7+tl1ZwybUTMHX8brjEFLeVlDBFSGtLxB5VINsbvXcIr+YDFt3INn78jQ3Z9acL/w&#10;vvcYCyCosgyr32Tfj2fyZyTrgKZtRVefaE8n0BuwglE3jkGWwLVmWkc0hjZMbV3DeN0VvVAcQJbj&#10;V8CTO1EsuwXM/5MJ6+y38Ot/O+9zu5uZg6dZNPEykf0VoI9q+v2ZGR0190MbyZzvOJQUejP5NRw9&#10;+ynAnbDY9TaLjeZhaFVOjtnI7RYLp5ITRRRNLISLTwUnHdJYGglkOoacw+d5YHI1o4r4uADYUySM&#10;jQGXYNSCPGVEu2IltES+YiBNGZComO8VACvyIZYVUAXJ08cybE6KQkhfhRheIc6hRLlYUZ37LMXo&#10;S7mPEqo6JRhOKVWgCu6/FEcqo3lVwf2Wch9lRPByYExx3SUrwsgLcYwS9RyUM/BYsjhtMvi9dGBO&#10;2gIZ/yVL4ueT5dT8jRhOhkhOgwj+VgR/N4y/Nwon6MM45COzN9hv4e7/AKXmW8ghvwPMuXraRruW&#10;RlY79DfboM/ZDhJlGz5vlUl1J+modUDH/wpq+q0zzlhbYE4rnlsQXeUgHkv77GPWgdfvO0vO2w3M&#10;Gwcn7TCXSG9J+3+BpC4clDGKpmTDNvspAcmDQq++kW/8gjwYu3sGwxfGF4VG9BlNAYr28CzIg1o7&#10;pU4IbV3hTIia/CLHBJd7FSNFZeHOedX2w3CmaaCYOgaHvecxaomBaqGXcgA5CXLPQUT7mxLQa8QI&#10;/bVCEMEcgqweimVOtVUx7vR1+B6OnoB7mAfziEpQJB4IQXlKepGcEGvTewajp1PntKoIp9J4o4Mz&#10;1D56JwPP0BlGweJEBrHNUOr59CPa9GBS6w1KnTQ1ribCtGPv6lUMXlyJg94Gq/N7VKN+xoDNbSTw&#10;P0en5pfAnIegAvyUJthjCDm9FPqOb/g9wj+0Xog+DWKFz2gEVcfw8eh5KCwg3T0VtbTpVHlmAHVm&#10;MTE1h1JmeOYexhAZOAHnp6k7ypUPtMgTxiY6ZmFAwtLFROCynGNWwXBIMW+qb+gqS/L9Ehm/sD80&#10;Ax8CqUzJGy4HKaOcKEfQz+djnMoJKjC2Qt0nJ4dPYiNHKOfrVdxW8bOVGH4V0bsGA63H2Gs4ISq4&#10;zwo6wFUYdSU4vpQmWSUGXQSBrqCBPgFUC58tCp7XfefgFIn8fioRP5mfS+M2Qdgf44/jsc7nuQn+&#10;yAGmk6SPBf70A/o8Sf3+d1PftzuBPlejmHEd3P/bZn8J3QSpe/Z8XQ2t4SrkzttF7bRO8Phb09wK&#10;Tj7hQ6B2pRdJeM9ZMM7t8TdCoG+0hepxJeXhEGjVDgpGu4UXrX0hzdGxRPnJoA7WRTk0lNZAke+j&#10;BYqPYbtsbPRneUVpfgb7k2wmsMdnIdAAc8z4OuzMY5jduVebo7yeIrQhRyKP0REhktkrXAxzeKPy&#10;Ue1FATgS+e3JYP0XMVxKRd7j4lJw8fmVdPF+EAHHR7mApOCkgKvJGu0/FY+CiRr3CDXWp/n65XzA&#10;g7LsISSq+3IIRnmvgNlYSKeo7z1BF47EWW3pwMs4UTfWWo5bQ+d5I3OglMh6ryZ5Qu6arnNbco4Q&#10;EpoOvcH/MAs7jnmTGj8KA4Pgk8MzuX7gcruBisNP0ZX8KXyf3yLL/Wv46I/Sef0pim2/I/F9iiTt&#10;dRZP9ALnD8TA+8z9wAZj/DL8SXEfUdXZYJMTN9m0uE8ZUfzIIlnpE1EAvgeDJmH8GhnUlU0UzsfQ&#10;i4nYakQVqgEFNi4Ho1dRKakgqhVjYKU1lCSpqFRwvJdj/CW82eU0j8ox3lKqKGVAiVI1sTBo5QAV&#10;GFkpzlDF/VTiWJU4QgVfr8GBaoBN1UTrGkqhNUT5Gu6vjvtvxICbMaAmbut4HFUYfDWGXI8hl2H0&#10;pXpsKpHytYImon6daNSXfBp1Lt/LAPKkKdHFyFNxkFR+JwlnisF55vH3lPhG1VyyOTyOyTjuACL5&#10;U3Hb7B4G2G8dsw7DX8cg0TssvYCaTD/o6sR9DLTv8AXE2mPIHTMPWqc0SpfAwNZxh60NCW8r7vcK&#10;nDCY53ANj+mmt8/C7z9ljkmvEDrgty4RRELrh0DmmNhzjKU6uvCtEA9zqlA+QeB9hCqioj18fU90&#10;B/IA7wk+fwZ7Uy7JBKAmvtyTwHPXWcavia2WaSzf+IXrKRE5hpMDiC61HoYDTEErBWHQgLajsyRa&#10;my1UK5XIfytGAR31ei2K9hgh88tM8q5niN6SJYFPIcqpg+7qJyacHkFgM3/3Lno73kt03pABDwKn&#10;O/CYk04PHB6P7XseQq/es6wUomt7TaQ2Jm5i/9UC5jqZFhv+Drt6UViDy9GuJ9WeN6pwjEZrDc+k&#10;DX+nHVTk70Bo+yEDLT9CIeA3DGPfz1jj79nK8tvEr+wPJKE/IYo8TSm2K82sHjhwPxKpQVGf2VAq&#10;O+NQS5sI1JlKshuKTPscmnMRDKtEU8mZh/GnpsPfyYUrTzkzF9iT53PrwdlE7jLhbKKiurDVispE&#10;zQqMsxqDq+XNlcHK+Csw3lIMqpyIXiEHwPgrMf4KMHwF91vJ/VXI2GXoOFQVn9cRzWtwiEaicTP3&#10;0wTEacC4m/hbC7jvJk6U+qaL1gBkaWi4ZPUYbx1GL8OvWXDJKvleWQOnDni+lK8VYeilgkL8XCEf&#10;5/FxXv0lS+fzZH42gftP4edScKpYHECVnzh+LloQiMceRu4xgKrRU8iX34Nw1V2j19j1aKTeHrnB&#10;btF6o7QD/ub3VtCYb0nbaXcwutma8cWOdHSvgizXJo/KDl3eVsVgfWjbAZpp7XG2P396ym5qPmut&#10;yKXGbzhknd+FUZy8z7z4HfbvxbvsqdX7rGTnMVv71WF7imajux+bfQLY8zLQW7V+f85Eqg0EciW/&#10;UmyTE6hM/7w6vC80RdHowtBUewf2PMu6GAZTfDYcia1jWMWh19JhOLqT41HF7c2doDnpsVzNg9Pv&#10;Ie3dhiUKNyR8zKnAscL2cl8qTiw6lv+653ThAFATPKZ9vFd4UM/hoXoQwmU6DV7ndxgR1AC7I9JL&#10;Us57AQfozBGFbIh7Ngqu/jK7OuIbFp59zMAK2w4HrEaPn8YcJ0wb6BTtByBHQjWqDZAnQIOlFeoR&#10;7ag4/QD5jTuR0/slBKvfs4ThQUYs/4KuzO/iv7aHiNq/4+Pnqfd3mfOWvcGitiHh79owIso4BKUm&#10;xn9q09GCnAmfRCXOSOr40sGJRyhKmjiakCqgkZVPE0mEsWKaUsV8XAYWr6gkwYSyUMnHNSSXNdxW&#10;Ee3rgCr1RLM6ToRqCGlVGG85VzUGXgvmrQJCVOE8FeDpGq4qmlSVOIXgTB3O0ghEacbIm3GEBRjk&#10;YkqhizDCRXx/IQ2gxU04BLdNfK0BA25oumSNzResFkOvw5grF12yWgy6Roavi48FgSowaH1exOc5&#10;GHaObnGeDL6WyOdJOEASvx/L/cbgdDoB1PiaCzwKI38YSWLdGcWG31DpuZO1Qz+Abn4zkOdGVpre&#10;BF6/EsnCtskn7SZ6DZ1oXLXH+DslHrYOqSS++Wx65++34bk4/k4IrFQHBPrpu6fsj28ft/b8ve8U&#10;s9srC4Zn9ikLYjB/zYEjlEDAO/zbdvKsvZFN41NLEJ/Fjjtj/ML/LwBtxEx4BUj8LIH0aYI1g1J+&#10;mf5Z4DrRPsp7jWqOSkKqkX7rMfrhp4AtGvdCZMpBGXXACqmsBWHsgen8/BTunC0j7aezZbAQIhxr&#10;331MJUqpYA8KC36S6/OnMW40eXyGJ1m507b1Z3EQwSLmL70XVCrlZwR3XuJ4ehYqM4pqjmUPbZD/&#10;1rKEK1MPogQAzXo4Gz+Gasa4ms4uC6Qpc7bpvoBqD+VVGmitGKEMAWpdSx/hu0wHfR/lsHtYtPAA&#10;4qpPMFF0P9H+T5Q8H6c8eT/qYl0Ytugza631m7veBkUiBIvy8nggzkR4O9PRvJzBorU5TGJJ9CmG&#10;OnkKL34yRp9FNUccmVzG/wow/DyaR0Vw6SvAquU0pSoZUKnFWKvlACSc9RzpdVR86qm41HEK1JHo&#10;1mDQNWDoOk6AWqJ5PR/Xc1LU6oQA4jRy/3U4Ty2YvRbjqKcq1ETVZwEfL4brr2shjrAQA16EoS7m&#10;WoiRNnI1EN0bBXWI2LUYV42Mv/mi1ZLIVmPcFXxejWFXclvK18vA1AVceXwtg+/ncWXyvTSgU5KM&#10;Xc0u7kvlzzhgTzT4PIKvzyKJHg38eTV+p/0R2vJPMfzvTPiI3V6b7Xt0uDtCjW8LLbkTkf6KDCo7&#10;qXyN59k+9zx4ntKm1hXB4+mw8IJd1XzagrmvQDrRH+r2v7/Fpnggn+NkDGo6aaM/2GObT5/8K0Fy&#10;38kT9l1VfLqQt7L7zXtK9BsFcfZAoC4iKozYCd7jGPwznADPqQFLIH6CfMF7oTLKdabM2ZkfVjdM&#10;sEeZsQ9J0M5nQDmAuloIy7zawOtx4OjAEH42jFoqI4SuP0bLmpgAg96OOcrfs8Knf8VG33EcEdwx&#10;ROy0FkZy0b5ktE4EtaDFwSDrZhOf9xQng/TTJSfxKAPl0l18Eaj0NAKxTI1d3x/ZbPhBnRjyCJq0&#10;xYInf2nB8HkCRPoQKBltSNZbk/QGyD/a9ltJGQvtT5R4r0ZX8ioi/7+T9D4U+rE9TVPrRURRn+JY&#10;flANrowdVHqo6CDX1xfD708FYTjNrKHg+klcU+kOT0/dZhEsbY6inj8PbZwYDaEjBpvKlJYS3Gwc&#10;QM2mzDJRGXZRgTkOlADu6MJgK+nC1hDhK4lo1eDyakESDLhO2BwDqMXoBWMawb51vOkNOECtIry+&#10;htE3wbZsAE41NAJzMPRGvt8g4+d+Fteft2WwO5fiKIt1CgB9lvIzzdw24AS6bcZYazBS3Wctxlur&#10;U4bbMq5KnENRv0x5AEZftvCSD33ycYQ8btO5D0GfbL6fhsHHiu+DY8TjFMoFlPjO5fHMwhHHAX1e&#10;yzlh9yNBcivNz1vgcd2UeZTTmqbWFDD//J12VfJRtPpPsaB6P02tU+YVXrSg3ItAHppZuRh/83n7&#10;zQfAHB5zcCHRnyT41jUn7UcrECAj32m79Kw98Mkh6/Me03I79/px/yhEyXW7jtidc8gDnsH4kdLx&#10;BHswfifFcOlJSVrnMYxe+P9pkd5whKdwDPdqTZQ/q0tWHHhRcARcL1YcY4iBrtVMcKljhhNgaAEm&#10;tBzVHCmxOZS0fpiIyjGzuK4LkZtkOGhanb2c84G9ks4DUcPqcQz4QRoKz0EvhemnUqYncSEptyEv&#10;571AlIeuLFLbYwgU/Qjo0W4CnB0aVI5dWo6dVSGcJlPTUUuoQfudkbqQGWDHWTS7ujGk0hPsTxUo&#10;hMZaa5wymPnhK8YQAdBnFJW6E2XXG+Gb/BYZjScQs3qdIeo30IR8Dhj0EtLY3cHxvThRelLOHDSX&#10;2j6nwTBqycOQy56Q9KWFJhP1KYvOAuNHIgkYSZc2ViJQ6GYmS2AK+JNRCmmtnIQX489Bd6eAyF5E&#10;h7YUSkIZk1kVlUesmqZTJQ5QIbxOc6oBWNKI8TYBgxo5DZpxigZum3CIhThMHcbeyJvdpBMC6KMT&#10;ooFpriZGGRdh7AuhPyxi+mspxrsU3v8Sfmcp97UYJ1gCJFrMqSJY1MTn9eQalZRIG+RQGLJwfy2G&#10;XEk0F9wqBRqVAVtKOA2KMHoZfraMH7iUg2Ok+hfVHx5bLFF+LvcRw/djcID5OEc49xHGNRbH6MYp&#10;dR96Pz9Eme2OeSyOkxIby6tvhMdzMwS4q2ZsY5v7MQZUKHPGHbRA0QVrBdRrnd4S+R106ZtXkOwu&#10;Om1ewQWw/3m7uem0PbqJUmj1MfN4jle+fcZcM7+PAsamoyf+egIkvIVNPEVFknK981XCuX0Jes7r&#10;NGtVyFEJVIkwpfOAKpWoiVPqbIgKSJNH9AIdCRh+K2i+gUFAEz/hvDwDyQS8x/Y/qSt7jPQ5jOvZ&#10;9Hft+/BhHGOArUaUoLoL9GERmmOKXkmxIniAWn4wHI8AUn8OWrHXDYPX8jAWSHjsYhIhSafJvTkb&#10;bfQXJ+z2Op6kdjjxu+6JDLuT7u72U2dtxAdk+nEw+xhUD5oM9BnwJkkvuJ9OdIhgT59mON3g/sFU&#10;gki8O/ZkdxOD1D9APeC3qA8/E/uFvZK4016FS9ITfcrX5n5sPZK3W//4z9GqpL4PjWEQi9YGxW1C&#10;uu8bG4fMx2Si/nQw/iwms2ZTzoykaxuNyFQsCghxJLgisSUCdaSwlukrKOy3UpK5cuZqyyqPMXhC&#10;xKehVIlDVIH/62Fo1hPJ63GGZuDQAgy3CQNu5pRoxikEYRZh6I3g5wZq+004kYy4nsjaKBzPLO+i&#10;BedsWdUxW8ZJsIwZ4EUMvyxq5BRg8KUZeKWToRlDrScHqOCEKOe2FgxdgRGXEt2V7Cral4Pdy4ne&#10;pVR4VPPPxqhzFeUx6CyuHH3Oz2XiHCl8nATujsNxYnQCcB9ROEAkP6eEdwb3Mw7jfzn1gP0WiPPv&#10;4SyvZtKrwyBkY4atsTthuWqrZ6vQLXZV3D7rQIIblHKCWV3ozJweUmwIZPI1DL41CfX3Vpywtoug&#10;OVDxCYLvc8cymmEL+RlOlmD6JR45jONvfX6yBf6cuHjBRlR/hfHDNXsRpsJzOMGzYiPTtH2Dwazn&#10;wffPqYJJIBf5TdwflMSp9lRGeXR0xcvxL+rqPjefXa7eqxirqjNMQgUwfI8yZaAPXsWJ4EheHTLW&#10;Dsqz68niBqL2TwphXE5syQNCmOQPxgBD+IMBkl3p8ntM+3tUh3x8j+S3h16nf5KgAOyQF2mNKpgv&#10;W64cQcPxjMKFIC2utZauPwvPJjLVM34Tu5sYWxwFoWkYw+okvcGwOVth6O0G0/XrAbcHusOViGdd&#10;j1DVT5i7fTD8Y+tMg6Rz8gHrGrfTeid9Y31JzgZwOyhls/Ujse1L97gvzjAYwx9ORWJ06h608Pci&#10;4YfmPRE/DKpyBNE+ilMghtMghgGLBJ0EOITEoERjyAL2FCI8VYLaWlnpfio2RH2ucnR5ynGGuooj&#10;Vsv36sgFmjFMRX5F/Wa6mIuAQovIFeoV9cG4C3QiAH2acJImfq+pkQQXo1vQQPTnal56CWc4x2kA&#10;PMIBGnC0WnoX5XSXy4n+uUTuTE4JTYblcl8sureCpWZliw18z8XnpfBmymqM4Rhjeswsb5kR7Y0p&#10;Mq5GPuZKa6bJxX0l4AAJGHk8xq7IP5eTYiqwKgJnmIWTUHK3zunH7ffU8n+ORuct3N5Ed/cOIOUV&#10;bGgMobbfGtzfYe5ORKpga2ZdtFZEfNX1QziF2nA6ecUXzeOU+eGaM3bbm1AbqEx5nHytkoFJ8JC8&#10;NKo9bHFx5H7e3G326prDNu6tfXY7fRjXE9zfWVEeGo4atUR71wXqg1ZmPYPRP82FUJXozv7yFGbC&#10;HZTPKO9leQuGzjd8vE8XV8YnI/cgnoXAagwMxIskSUIN3a/IoNbl+mK47NlSk+qqmavt3g/32/fV&#10;bAhl1hbZiTZQnJ2237EwWR+riuRP22jA4DX6BWww1OnidJ8wMd2r6iEo6eVEAMP7KhEwP/2mGJWk&#10;1jO+RvdxP5LYKMoxZhkEnTkYCoa2/in6Xz3xI2vfh2EcPu9Ak+5WqMs/hdP/l/lb7dmkA/YiL1o3&#10;BjB6QaTqxynQH1gzKHmz9U74ynrCTemTvNv6pe634dCTR6NiNil7v02GDTkLyBOFseuKJrLHIjwV&#10;Jy1MqjLxwJMUiGCpiv7+dBSVH2RGKjDYIiobpVWHqJ/T5SUyVwKDqqsOcAocB38DeXCIJliaDRh4&#10;I3XsJo72Bn5PhtzESdDIiVGH4Tbwu41E+UamuRp0W3/Gahu4MMIqHKAISZNC5oGzcLgsdIAS+HhW&#10;3k4LL91nMzmNNIg+A5qFSGgTGVofhQLDIOruAxCMHYJy2gDkwweioTMkFcFaduqOi9mBWtsRavin&#10;bC6QKqrBLGaRGULJxkJEi+dKwpEiuZ3ByRHKiTCG3OXl3JN2H4Z6Jzj/++zIupntjNewF63VkJXs&#10;4ELACtjTjlWkIVH7rB2bclpzAoRkAX3U1ML4g3RLHnMN5c1/X3PKbn+T2Y3lRHkeaxspvCXuNY/g&#10;5aZR42ffl6P655gBdkBlJ13Y57DjF7i0EJEGrL8aF+UP3+D9PFZUHDELSIARXEOrszkqAFzwXhId&#10;GYOHKOYPmICjAyhwBVAz0Foh52N/jJ0TwSHv7T2dZ+3ooP44FrkQ6uqOfOD7UausZudx+1UBmL+r&#10;iGyq/6OqxpKGq0dAkX4EHfwhtfbreeIE8eBQapNim+sqZif3TV7gtB8VrRX1DPyPqSxJ0bnNkyyF&#10;iIAGG4O03RjGLKn2qNQZTIkzhLldSRReRxMlaOAKf8a3A3j/NqgNP0MI9U/zdtrjdBOfzz5vL5Fk&#10;dYMu2y8FNiKVnMFp260vxLMBaftsIOzBLrm06unE9mDHrKoXLyK38Qzjmk+jN/kIdNwHJ8IJIom+&#10;nzf2L1SRHqJU+sS4t+xJaNKvwFfvNmO9DYj4lKR5s01E/17bUSKpKqX4w+eUQeuOQDnYD+Y+TLJ7&#10;jAoQBk9Vo7ZWcOgwp8NRHEPGzy2OVM1Vg6RJTf0xq8JhyiRj0girs/4EhLMDFo2Rj0FLs/uUdfY8&#10;a0YfgG/1i6HokjKzfDuvy7U92IxDBGyDlGSr56sQbOWUfYz3iw67e5jbJ0UC4wIjB1gs0uqFRgt5&#10;kcUerzRZB+rj17/MdnkGm36I6O+v4VM9Do5/mcZVX9TexpFTjMbwp+Ac04j8Q4niz/Aa/jsEt++i&#10;k3QTJc9OUN5bQ2oLGslJPRmZcjaxt5p7GOoC9f200+aSgDOcJm0wfAfs6UTF58bFZ+zBD0/bXZQ5&#10;/+2do9b5UzrBYcz8ovAcBIV89jt7Lf3Lw+i7sjl0DjSHyUBv7YfQohR2PruniPrC/d2J+q9S7aHJ&#10;FeA5BmD/BlTOFz2f0+FywssPiBSkeVzWd2pQRYKz3jAyYvRx2k1YDqTAU14WFMIgmZwXv+cqxtZ+&#10;xCyrLw+BAQePYGHBCDg3bPFw2oEKDcK9xuAAybGjdNoRxuWEL47YH2Mxfsqhfl4wgIqQNjVCk/AY&#10;e3NI3znoDUHU6KXm7KlPwJT+jcCrH8xj59MsEqkxn9k1jCx6vdi7y2NtxURYRzg+bSegATOUkTZk&#10;EzvB79Y6zR+F0tyCSPUodeVnii7Z82VGYsYyYxonPTSCByHr3rDP7Ffj1yNCSyNN3eOu5BBMAIku&#10;4XOSYAK6e5kok5rE3fQdtP+XwXr3O6QU75nL59wis+K0Hkk/p+kzWIStoGi0RTy1E5yj73GS/WTI&#10;cvvTyNX2NOS6Lgi6DkFOcRJl1Jk4YFTKVmTK2bSCI8YwG5AAdWI+pLlZ0CmmozQ9im7zQDbKvMx6&#10;0AfRw/kVLNXv0xW/mROxE+Kx7RCRbcPMRAiTU07DRIKa6NW7h7keUzUNKi+yfQ6la0fb3z3BLtvn&#10;GQZHFcM9VAndl0bn4zjA85zwz/FePw7kfBpH+TOvwd1U4H6h50vpGZat5ivcg6hcE02veKnGbuuz&#10;wn495gO7F6z/H2Gb7TYWAV43kj3G8KyuheB2lSQkRzN3MXEDsx106DNJXIF07VBsaM30lkdO0o6c&#10;oi1O4LiuWHzSXvnilP32wzP2w9o99sY6eD1AJg/Ha5v5tb175IQ1fMGqKeY0HPvFPJbxeWzZdC9h&#10;t8+oxq9SJ8b/PDZMPd9j7tx75jJtnpq/P92lfoB7mlJnPxJMtmUHUDV2gykhMrYY0KTVKHTZM1bb&#10;wAPH7Zp4ZnVfAw4xne8T2dSQkvFSvXEisanBJR4/b4jyAY/5XY/t4F4vvt9VM7oMsw/FydgL614G&#10;9yN17cT0ZMmbQ+PHwQXyc4Gn1IVjm4Z0f1g44Vgu7RAcCgHDd4xDsQF9IMGeVohsBWHwwQzdBCNS&#10;deXoDxmW5oXAEVpDaLsaLf5rRq8lIf/Ufha13e6GQPXz/Ev27xmn7Iczd9j1Q/gdoqGTcte9GDfa&#10;oO43vMG/CefNjsCo2fWrhdcycu0HkDaolmFg1AHa5D4nXLKK2iIDRzxIytEq6yKFFyRNUaTxtEfY&#10;IZzkQznoHY6t4I4uo2+AcJ10BdMQbAPFoyPXNc+wwZHu943AzhupRV9Lp/wqfrcdIkzBLFVz9+N8&#10;7CxwKFa3Yr/AFWjif3fKIruBANSR3KYDp2urV8nL6JW0fhm42hWma5+VlKh5PzH8IDqb7qF8xj+h&#10;ocPkvQuKwB9hYrYdtNF+SKJ/Zff37SpWT7V/iLHDB4n4g3id70M57zEkSHjNQx7gJP+TXgce+4O8&#10;f/dzMVvt/sB1D8/rXr5+nxyOyh+YuwO52bWQ21pT9mxDYPIgJbZFk6dT9lFrT2OrVSZcnjxgD8ly&#10;B8rYV5HgOkhtP1p1zF7YQP7wEU0vGLguCmiDrIk3ji7uFOAOG9wdy61D2C8WNIt8Ihrj78cIrgTW&#10;JIqgjaBPXOapPcXr8Zjq+wQF+ljuddX81cSlouiNZoxRuuiQkRzjf34dnwQyoIHggeX2/RSWG1eQ&#10;cIL7PRm7X58nIaV86U9gaTDFT2IxXozaIRCkPbtB6FteE8NqSe3dhWjk6K75J8GLSnKp9HRTRKfO&#10;r7YzlSOfDqFI+6goEXyvBz+Lfs4z+R/ZLaOZ1IHGcC0NknZR8ENCv0CVAZGs/qu5f+Z3WXfZbiTG&#10;P/BNsD9bv5FNaT8MmbyeaEaSA7QZwLokieuqpc2b77NGkT539+BYitxIoQdk6NIEleqXv9VPCr9Q&#10;X4maIUTNIM2G0p8IMB4XBPUiSHLp0nvn0n6nYIoFWm8foEIVwu/4HW6kM4LpPbTmMQVrOyC8pyBK&#10;wPoZ7YTVrqigh7hFT8bxsWPG1Elt7GEcRyOdOkG0ieZ+Hhs/7/jZ1i/gJCilXcVkW2vNQ1C60yyF&#10;uFRtOAVVknYMcrShBNymG+rJ09E3GsmKIOBOyAvlPHbeeDCxG/yR3UZgeJT85mZmaCcfO4wo2S67&#10;djTisY/VsYxjmXV4ot5aPcRzu59GYp9PWeOEfTBe6u7BEf1hI0YDH4bezs94nATufhHHuB7gMRHs&#10;3GvwxTD41uNhc2rwaNTHrCFlU0s0nB6aW0EpRP08xlyZLb5m4Wm7djG74SjJXrfgmD33yVG7+10a&#10;XkDCIKpnHmVQN3Ov3c1eg5mr2O/FBshHmvfaj9l14NgQ6fpwcnXBAfyTi+sFSvCv8Z4D4wKwFvzV&#10;uJxS3qtEfimGSImEiM9aIppSvFAyfI/9uF5XvIRj1GO9phvIExGlgYjvz9oSsX1tFJJWRXB1ap3U&#10;cX1xIOALEKgT0b0d20/aR0q7h2jDm+TJmLUQoDPGPRTjRhvTk+6mP9HF1ZUGmFbFPMT9abiFxW8h&#10;6Df+sh5pCypNwQxDXwUpqjUkp9ajP0Z7n7lgkpzW0GSDx7BGqS9lT7j8bZlC6zgJ5Tjmi316tKK6&#10;v8lRsAXIgty5Y+mF0xZH1huJNh30ADud6Eb7s53QLYJwQAnm+vwiiZ7KmHHMIMlhaDTur4sP9PVs&#10;DBtWK+Wz4OcQzuVngojWAZH+cJYgIm5bhLRaSdIdVmHwa7WoyFVxMRPtL03TngH0ZMhzgl/CMbhC&#10;eP7BRO8AOVNrYF/IU8ju0SEPYiVSB6QAgxVERCHBofRxCKXlYOacWyMV2YEBpAB/Rz2bEDrgV0EA&#10;vGLqJiTaV1kr5B5boXbhHqVLPxClixHQjMeyAxfq8PWoyzl2Ll/xDPMRTzbYVSSFgT/icAoUf8yw&#10;q+kFXYl6t3cv/ROUuts9QyBhgUgIXdNg5Q3MYXj38dpg/J6M/2GxA8jrulOlw75aTf6CVVfI0I9A&#10;tjD8oAXHnbRAPAso0mhyEf2vbjxjd649ZTcsOWNXNJ60P68/Zr99CzoDuZljVNJB+nMz9lu3FQdt&#10;wTeHkMD/EEozmB9l7HZRMBT6kvB2Ft0Fw1enVxeSm06q4oJB2IPP8FSy+6Q4PwQArzfDLAOANLwh&#10;qrp4GkR5jR+S8UtslkUSfnQH1nhKdJmT9Tha3RsoqKHUGyK8/xIDBKrY0Cu4ZUClfbb3oP1bHkMH&#10;rPtxiIRqF6/4QD7xTQ6DMK17lY/F69Fp0lWf8yJzmvizABInZZ3nFSSrDlUADcY7jvk2o3gh1d3F&#10;+AMTUWMbL5FTVt1M2oxsCaNxbFtvM4hdUJNYeqAjWQavgRgd1WB1fyBe8IH5zYCoGxp2EPVVl1bV&#10;qwHCZFmQDAsOeAAplSDJJ6pvgZEr0jvf+HmjNRSh00CCqDoRSAxVMdPiMz2vAGJdAfKiICBMkAoI&#10;lHI9hn3aAEU6Uor1+i3FqWnS3c+pQ2k3mMJAGwJFEOOWrVmD2hZ5lUC/GrhU1Ui0kE/RIAyRDKQ0&#10;jDSUQXQPIQiFcIq0oTseAuTSDPOVSIcEEZCCeTytyIna8Hc6TEXZDnmXAFT1TuM/8vlb3qvUxJng&#10;uwlR306MN45atd3uH4XhP0th4s+8/oruGipS8EBVIxijDjwI+fB+ttT35LFDHfaV9GBSBhFJHfT0&#10;lsiPrSA67B4iuj7F+/8aBoh6dmDqZlYNEbFDqdghMdk27ogF5mPcyRetNYS2ANymu1ZS4Vlywm5c&#10;dsKe2Xrabl5JtYcRz5/X77Fr2GfgKFy46L2UOqE107F/bsF2+0MdC+6iVvC68bhfIvK/oFInZUyG&#10;srw3cIYeOIYaXzx3LVEJ0AF2ygO0KldNLq8n2TLVHiejF7uTN8jrTvRXEkr097rypLQwjjfBkTG7&#10;gRg7VaCb2D/Vpi8NMao+KoO6Fyrsh7Pfsu7F6+03ecxvonDgOGodI4teV5yAxMxXeWDqy1M5k0jp&#10;83vYhCJymyOyOTFB2a8URL7QHpqxX+pE+93f60WfoQ0v4hUsMw6g0NZq1k4LHs9mj8mogYWy0wk5&#10;9fZTthEBIOrpWP4Lb6BkUKTzfy9/QzRqdbChPwSelAHxWDTrKeglOrWGHkTVFv1Cl8begDeKuor2&#10;Mnz3mE4DbjF6fRzglPBPCDktZD05gq8Hj/H7PROEvAIq1b7G6wme78Brcd1Q4AkyMK0oLgS0Hxa5&#10;9XYUCq6CSdopZaNdz2K6mzM3QfxiNoFB+jaIZYX0R5VMs9MKPrxuwZyYvgQH8CoEeBaCMnEwj6kN&#10;p4ZGO9WlF/QLYeDoCjB38LhPwPyUg8eihuzvVwCSDPrEbkbX1E3bb6sPtzSMYpduxqAxEjRUFfGD&#10;mLfwRQV0CvAaevcJ1/O37+OU/hMn1EM4pJJqwclHcaqHgH+iyTyBTTxNtH1tLSc0FcHJX8MH22Ve&#10;KHX+WVR8Ek4R+U9R3z9nV9CR/m7DSbvnQ0YX6WF0XHzO7voYRWZGF716yrab9tvdK7dDbNtkP4Nj&#10;te4EsiYoZTzTtNPuq8Op2HkWREnVvUqg9I2fqwtQvQ/2g7ymT3mA6uC9gl1re5CSYU4ImlxNUa4L&#10;xqIFEzSKgqTVI1wk2MARK1qzP2v7Ok8ONS7XA4+WNo8PeYAVNMEkRgtNAgfhGsoLyyxAB2jGQcL/&#10;MvhXeCG17p1usb93VzBJv8tx7s/+SvEBioQqQ06JsMqkdIQDbEbpOBEPpcrkc/6hVbRCdz+YklkQ&#10;7M7WyCyGEPXbUv3xhlNOG8jSvOGf+FP8ikr+YMwfSUz5WJwOdbDVyAuQf/gfS7paTsBuL78y8q0h&#10;K8oT2QNwv6Xxrr1OvuovJ4ScwmnQRtEe4w+WOBJCSb4wEsS6AEmrPzytWVK10zkNAzQLW6NlE4SK&#10;QNtnU2m+EZExftGyA35VKMU6Mhb53WUn7d8a99p1NN46oWh3PVKIV82gTo4+aAjJbTt4VkE8hjZE&#10;/yAZPLlIMJAsGKcMwUFbgftbPccpprL1y2hlDiTZVd+jP2OeIxAeVmFDCwSRppHqdvAQ1jcNpWY+&#10;br8VbW3Zcq5/PYtIKn8IRCSxb08BI1inH8tB3B+UrLOPmDnva+mQBh7hdSSgOBLgVuxtaPcakIoc&#10;oBWl82B2tjl2t3lvUIPvy0k9jPdoDHT06GPs44XikALkSUSpIeeseXR3v7PwrP3q3RPU+IE3dJ9D&#10;VtEDoIsdoKTraCo6NlMGNaK4l8FmyY8P8vN8DW6/S10PNHoPhMDVhYIHOyXca1R9WKLo+vC3u/Ix&#10;ZVyP5+vTHeQIz3H7InbqXl0YFegLluvFMcE4oB/55QhyAEV0XnBfNvwxeP2jqawM4Rc1Hva8Kj0y&#10;Zhm9fhZnIVF2oj5QqbiX1Z43Ud3Rz3lK8BQNWf+uTYx+1GfPrf/7RDGHyq//se6TuV7HaeLYzu6N&#10;KmNxAcYEBJIDtRu2xK5C5CgEuNNm/n4LhuMTAo5sTwNFOwSChn1C6XR9y/ACsictmB/Dlw4o+i2+&#10;bqOorizP8Ci9qgIS0PpK7QCTQfvQR9FdlRsiPs7j73T1d4EpwRX+52cle6HTQob/GPetyA/2DmDc&#10;ftTTtJtgIrcBIn0QBYDWBIHWUMRDwPZXD0bVui/RfDiNugdTrE3vSvjuSLFIygVNeXcvhscSPr/a&#10;xMdSHg6CWNgW6nYQJ1MbytIhOGyQHJDcK1jOgNO11f3Tcwnm1G7N/Qcx19x22Fr+FrSP0az0pDcS&#10;9BqQazBjgK+QGxCRQ/phPEN2WtrGv/FkNmzeby+MJqCptKnKzj0k2pwEQdJSBTaGQBDrgCEFODlb&#10;IRsT9CjVHXB1yJMEHUqnrQe9aa16YnyiGXRn4KQH8JWtnq4/kCtsP5UbGloJdHDn0LWNJenNYUgd&#10;lepfrIbiLD4/9AVv9UULrNAFo7OJfKRur33nHWBRPV3eEVR/EFZ2SJfI+IOrGGink+y0M7qzyvQE&#10;817rCNI4BEmv3/FFSdy3a0qhjhKve4WTAcgT5TEU7lEh8WgOeXi1Y62PBKm0d0sD6bfQrXu9dpP9&#10;tnIbzSVVTXSc6xIk4uc4Wh1HslSbPbg9HtDoBsRtQ3z9fvGoMRJRnFVnBlO3NL+4KMf50iWaGZDs&#10;iSKrGmYD+bsIZgUmssp0vOASkRTJk7bDl9sV85Ajn8Eu17kHrFXEbtbbsN1jDCcBArveYPKMgSyo&#10;eJzfQek5mNVIHo9fUdjndsj4GcDxNN4mjofKnH60F4SQA8gZMHgSYOk5BgSZ0AoNPMLCOuk++vqP&#10;OIWqUnJiCSNxcgjqyLkDQJIAjUAPqKeBIIcIbxBNlSB/Z5mwO3PGOEFbdgxI37Q1kouK/DcAFVuj&#10;Jer+QPWJK/Cnedb+3mhrg/G731KN4lb7pVqNFGsRJit89NaUm0UbCSIQBdNtb4XhtyZKtyJgBdFR&#10;DR7Jm48OU2AI0Ip559aUgkMmUth4hROHRNeHBUjSBw/FgHpstMx3D/418uuDhR8TWYGOWuzQWifa&#10;X3iu5FEBwcLHSHp7gKfB9216vWntETh2D/L+PSpeVyV9HlZE4XTuOU6dKV+j0HCEqEwpvd+HLJne&#10;BUw5yUAK1Zt46vrzoDUkn7c2VHnuWHTMbgXnX/vmaWtF5L9yNZKFKylxrjjEaiuwfgO4n403buhm&#10;82Z9YV7+JqpAvPcV2O+UD7BXBtlfAcJ3Aecjse+YTfdeIQ9Q6ZPn7RiCcuL0CPq8zPN3fVZFuUHU&#10;TXvwQ1Jpk3QJE+9+F0xTMKwWvY0Jp++OwFugPTttvJPxEz39CRnGx1pEqDBgnRRAExGHnFrKOIcj&#10;Yvl6iWh3+gvDumLIrPzxUPL1J8Y4DfxFFhzTHkrMnsYWRZkYyH2x7dDrCQQSqU5D83qT4fO3jz/J&#10;dnVemDAYnhPB+pPQ8hnIkTfgbd5YSG+P8vMY/41oRAYN4ijW/ADY25dWkfEDS/woL7jiR35uZdwq&#10;W0rVC+p1EDt+/c3v2t8kxThpQOKcQfxeQFFfc8z+SaGcgb+nx65BCcEpch9/ZpS6smYOvC4ElB4Y&#10;PAbhoRUaoEoVoCqlpDsEmPcdtq9LsrE1W+b/QLOw7/gVNpyhm/7IqjyAaEDrv1DbpzTbioDQiqqc&#10;/lYwr0cIASgEGBkELA1QhAimExs86i3kvamEjScS0gfxJEGDnLyqYcEDMdLORP7XcQrKkO7VVXYr&#10;3dhWAzZY14ptlvIhC6/f3mVb9x6z0nVEV+jtQU9xyuikZEOOY2ea3wzVjMd9PHcCSJsuLO8GbrrH&#10;sBflCk/zGDlp2o0g6nZ+h+GVk3bHBmPb+j4oKeQwyM646VRwEi9ZCEzONhDZPJ/ReQnlhrN2/1sM&#10;rK85bTdCb2gDDcXBjnVQPhwrVAOLOCma+P1pW7iI/PlbzVVv4/d5rJRT3evU+19bjZETCFmm6BT5&#10;kdt3L/HaS3CZnMcJ7ryqUwDo58/wDuBo6kekoAzmEfX9N0wcaDp8YsI50RqokbalkRBEqU4TXj73&#10;R2K2vq4nx53oCRpeV3LL8a8KkIZgPFqq/opIGQUEOW8IhoNBa6rL11bBYJwUIcTt6YaBSwKFPbja&#10;3uLBAvU7lZI5V9mvc47dFYUScwzydhm8MJPZ4jGLbeuhuyDfgfXGM9xO+cznJxG1rxmLsflbI3FC&#10;bX3R85ETam5YUV5wRXDMLx3KAVoiu8qXmvUMMIcQIJH0Kz5+6VIJrU4yLp0c4oWrbi7jl0FgKE7Q&#10;h+RWk3EqGfsL+6hCOcqdDrUJpwUe8JI8GKnuLyy5Y3H1j+cDCYA5fySxj0SdIAuqdGEF8uEMxCSX&#10;7bfHWH+qZlswvZS2WsupQSPNMpBbtQZqeqxaDdDVdkA/N/sAUOCYBSDyeZOohnWHsiCOixxAC8Ix&#10;ekV9r5ci5HK7Zfx7QKONKKARWcNhWsJf+l3a1/bj8UAI8V8oWbqHuChfan+Cr3pAcHEPcAF3AiSP&#10;rbpALHyDOQqqLUHAiWCJBw8FWg3YxCLCC3bbW/Dzi4ymKQrNk0hcx1C1iTgDk/MSxDY4/XR1A+jz&#10;uLyz9uvlR+2+DzF0ptdcMk6BgG0QO3uvQX7RwV3ySjF2dXvDuQ8pfZd8bV7NPrq/JL5dOPlfXcPF&#10;69sFR+/KSdCZU4DH5L3Ga9CZ90JrdF/n8y68H56Mvzfy5DxYj0TF9SDyqwVMOcuxctTX4aFbF9Ba&#10;IDgsHgmvQwHZH2+E4el6EUk0EylxWt4M14XfhVSmS9InfkNB5U7u00+IB2DMgjuCOUrMXiRioLDl&#10;evEzvXmRBZX640zgYA3HaCje68LfJ/luh/jV7drtStKriX83hYbX7D3WehovBEe4QwLDwVj0euD5&#10;YP7rGVR3orNqOk3GyiVtIc8XNMKhdALIcIWZZdwkrX5kp/LjV3F80VOwvCK9nFSJrCK8RjC5fGNX&#10;JFSlR+VH/4ThuSh4KHcCbjh0hdwocDW7p9xc3qzZVDzoUXiDeWzkJM9VUmoE8nSgmTUSEa0MRiXz&#10;YH6WQ2grhu6cA5V5Gpsdv/M4FRcgWCf2CLeSBDevuXKJkMGLaRzxpo96lxPwPbuF32+LOnRA2vdQ&#10;QIL1/vTXmql6KkzAWSW8JIMhwwh4XXHA7kTtwRstaAZYetYF+92Cg9aeColTk0gY/gGe3wO8N/fx&#10;mv2FS1LyD3E9WIhQAAtB5EwvLGDNK933SeD5njSz+q6DzEbndeYeu/kteDtQF7x843Mc83UcndPZ&#10;TQbCzKXiE02wwhFc7Fm7jtHPX7532K5bfBSjvsT7iUMUXKIidMZe/pQ1RtNb8OUAAP/0SURBVE3w&#10;uhhuCSrh70wlD2CizpXgTLVAtBlAIfoUnpYpsj/aewMneJ1KD6ebJ7YnfQr3qk7By07QleeNBn+U&#10;00YWOqW+SlsvojmkJo+xQE8amP6mRQxR+F96m6I4qGnlR3qaT9rlpaNYDiGj1ynA6eAol4o66rRU&#10;Ahig41alVMcWbwfEcf6csHIKnSqqKGFMwv/QoJ0G2ZVoSymCBNpjK6LXXQZFgwfawnXQXL1ZDEOM&#10;pcw5Zy81Xl7oSVvtjlW8wEuIMKy58f6UgUYnLwDNHqemhqo9gjycQk7D848BFeQIPttP3Vk5B8Yr&#10;4S3BF9/g1QsQnFHlRnmDDJ+P/Vse37f5A3BKThEQK1aS6+Dy4P5EQYzO6wnpDgmPrI/ZyfXVSWvD&#10;/K43lzeLzfX/1ivfZizmuKYU+xOaWzPQB8pim4v0NEtQgCiB05+LWnEsTZ4HFXTYSXz19BWsXAXP&#10;0lgKEBSCmUoLgZTn2GQ4mJG/o2dPW+8VQAIcLpimXwiNr1YUM7Sl0uuP0gEUgaC+b9kVkRhfd2CB&#10;jGQIjjkSIxqxzwavYutKwxa7Enu4dTK6mo/zfO7n+d5Hjf9xNbPoITxDQs2SEkV593CDdWBn8zXh&#10;wNA5JKfhTGpJAXDIZ/Y9xKyuZ5jGJWDEyRjzVE6k3kDsgZ9Cp9nDABTv4UT28Eadtp8sPmaPvnvA&#10;Bm45ToPrOMPsR+yaBWeswxKaYLBiG/fvtUdX8Dwbz5uDFetC+Rh1PFdFDrgGyfpEHv8bvJZEf9cL&#10;/N+L5Fp7pAWDXiX6U33yXiNPoRLklAB3IyeB8xzlBuqI4odoCDgivt+QUV26s+qjNAeoEDiIbSEo&#10;nrUZRlSlkeLTmznuPDUXaKX7Ild87qSN+ApGrmhN9GszCA/T/TBHqfWkTgmt2Js00PwThNPBN35K&#10;oa2ATFfDjpS2YmuO8ZAxNCu0ZZsTJpicRKdNJ2Zxb4Q/HjT7CEy/PfA7SKB6vW8dk/baG19csFuW&#10;0ipnysnBTbmajeBq2Em62nc2EZr8EicXUdvv9F2+HBUih4P4MExOATzyjVswSRFdsw6+GoCaWZwk&#10;GvdU3uPfJ8/hWYxRTqBcSUk2DSYlmzo9f8yq0m//fQ/eipvDCcDjmZyJAG4mr/uvouxxJBbnzPvM&#10;UtmAno8SQnE+gyjS8slFAAt6dT9IXK3pVLcGLj6YQ/SUyjDjmxIXDp5KFEfye+rXZ/w/E7ELSAjl&#10;OQDdN0BJ1THjoNys1TDWtU6gR9J7nbWZDlzoh4G8wepZjLU9p+dVo1gezhbOEH6u/eiNiPrutOt5&#10;D939nH4Ei+AnYHfCpek0jk0rzyy3W6ESv8wQyS0T1tvtyEfenb7Jfl/NuqEBwI5xWymQaOYaJ5vP&#10;kErUYbs5Vpt0eO4Yv5uI8aYTqMD+Hl3e79Hg6lRz1LrtOWevbzpk//EeIgFnztjPqP07Bl5+sfag&#10;/fJjTg4NuS/n9xh8dxP32PUNh+3nG8XwBPd3p/T5Oqdsb67+lLwx/sALQHk1v5TgUopFmNmnPrvu&#10;vIa+XCGYzxvAG4UqgtddeJAoQaLrOAECfficKHYl0t/fo+nSAZaeB11YK4kkdOX6YPjsvXIsbXNI&#10;UXvwbRzVDYf4bKAfjRxpeVIK9WUPdfXCAXSC6GfUFaYG7gR7wOVtuT8JzjoGz9uh0xOsGj+MUI8F&#10;0kEMprQaQ0eSgehriYrBqRylURybY0h+aGu/SCs84shFe4py2H2oG7ZFt//qsTSTdAqp0SbhIukR&#10;+VUfDJgBB9FcnZxBVSAIUH5dXhFdDiFDVp6gWyXvMnz9vmZDMfQWR6LEp01/mlPQfWr/sJyDZNdX&#10;woBh6lFxaj9+uY3/4pgNpKISQJ7bg4veAWpp8cqP7A7gXps/x1pP1I2jkFNPY0IpH5WCMnR+JEZV&#10;wZBMLsY/LeYL+75oH7+MtkmFa+2ukbw2lO4c5cw2lDU9aNadChnUWX0AqRAMe/JnvJdEuz7AV8nP&#10;E/WDCHKtNAXH1s02I9mIOAAjfOVNFK3ftq71O+zukl3sOoP0F0o9Hk6Me5ioTxMroNcGcph7ss66&#10;ICfycyjaXu/37NlPTlv0BbO+6/bYz8autx6Lt9mmC8fp8jOANH2n/ZC5gvZjoJlHHrORcHXWnqOh&#10;FYbxTwam0ltw8zgRBG1S6PKiCHcX9OUrl2DskN7aMtTSUTV/JtscwzaOgRppeLoF5AFMpDlmAbxw&#10;llnMA6alUA0aReTvAe7vysmi06UfudVL5HzPYOxarfs88KerckB9DPR5AwfhhYly8C2cjFblq65E&#10;cuZjPerAnj7vy4tHDV/kMGXMjkaY64djvMELiyTdlXQrPQbFnQ9X9H0cAQ0djTs6NPJ9nC9Jc13Q&#10;ev1OsPbzMlXvdBqoNMjPtB4OPqVD6yRtwhokh/yIG4nxoauvPKITSyGEb3+X+6XdSUksOP0CO51O&#10;cr/vWoeXG2zjydP2DSPNyQdO2dO8QT9GqqSdWI7sDHOa5KFy5cFndy9wv5rpxAkcUdp3Cv/iZ2TA&#10;vtCRjJnIqtuncFY5iYafdT/kD/7uJyW+Oj10qiDF4t8XEowBVXr4O1rArZq/ypIi/jleJzeAxhC8&#10;eMfzvI1dYBOaML7fRdpdqFZMZpdAXAKa/jAeC/IQpkW7pjQXB2BLSQUOn0pz5zE2H7pfhtuLoQ02&#10;BAVs/3lxyoaIqSjpGXg9vro2XP4gmluBvjqV+Zxk1KPu7qFirGaT60aSOwkjZO+yY+1sSFfWwqLd&#10;5J6DAAgXpi1LSoJEDX6W9+Fp6BJ0R4OfJog8tcyeXnuW8dWP7G66rSOPmg3aed6G7WYGmBNn4lss&#10;GmcD5tWD3qUPQ0UHrv4vEjkBlqAOzffXHj2F9AwGCjRyoToBCWCpF80rQomNMcU73oc9vFIGj7Hj&#10;FNcwmXbPIhJxegCOwRkHJd0VYPiI2ToG4T0aZS6D/CCMfGUUJ8nAr4AzOH0v2fPnvCZAcpU/KbN6&#10;r3EadSUvBAb5OUAPHMSxnMIpAnQnMaMb5roSqVk96tDpd29wSbKcE8Ch4BxQuY4VP76WP6dBGyoP&#10;P58PxhqEM8jItLQCjUx/tJHTQ587OP8OirHrKSjFCyoFCO7TaV+vHEkcIiBWSE9tgaST2Q+Zaerf&#10;/hTXGK6BSqCVgMPOQ4PzV4Vf2g3MunrUiAPTSHh6rLH2QLXNaLd8+2/yrlP2s1jyAKoOrVAKdv4k&#10;P2+ecgxdcgBxPJ4jQmtoX7KL8F0cJC0HnvV4w2Xsiua+gQnLP6WToMUxfCfQieAnyxi3TgJ/fwHV&#10;D0EiSWRwv62AJu2U/FLVEZ8+BEWJIMrJjiLAnZE4AA7tfhFpj6NdOgvIE5+2B8zPxhaiWgmzq5UZ&#10;qCyjbFCK0kFJ9hEbNfkDaw/0uYL5hv5FNK0UPHDaVsC1IJ8xy2MhhwrhbweTh8n4AwyziOPievD+&#10;sn0naCQd3YFIi4z/0B6ORDoco29LIHMy7ie5Pw24PMxzf5L3EFane4zXSAQ1DYjQQb2K0vL1fdfY&#10;Ux+csp47L9kb3yBay4k7fOcFCz12yV6opxIzgHWw8TBwE47b9cCxDlGspjpvFvU+BtofA1V9f77y&#10;AK58GTNShQvp7r511IJpcrlyyqBLT9tbZ0/xlp631z8EOjHq6UpxABJn/3eoArnYM3Y99Ieb1uEc&#10;7Gxw/fjb3TD8HjzH/iCCrsDB17HPbh9iy0D7blyvCAorGGDzRISoQD+8pSddXph+noxfEV8Rg0kY&#10;RQ5PdVEJ2QreIPvtDQE7MazgoZLs+pE8DOXS0joWEvjJKlr//ikgJ0FG0NFdk/R5S9LLzyKE63E6&#10;BKYyTDFJpTclvsojkB8UXtSM8FDuaxQ/1x9j1PENLAtGBewGVIVbo4TmUjn2poD3+6HfA27N2HnG&#10;PiXyf3Tigk1mEP6mUo7wnqw7Ba45GTang+8ANDicNsxoel9znjoFqAipeSRDEu3ZnwZSkq+IrhPB&#10;j/4tWN93CB/383j9U0KVK26pWjlFfMEqf1KIpBfHaCN+EP2CALuFgx+il8BMqUOG8aYUmk6Q1a6+&#10;b74Nmspiu+ivLAPWamY6O3cx+BIov1UsYatgDqGM0mUxQk/JKCLcrRLyb8PtxxGr7TvsLFBO0prk&#10;vB36SEEPJ3FLB1hJOZ33APlGQB1Ygpk6nq43AyUjN7O1cqt9P3SDPZsGpWLaJ0iJAw2ANO5Rnt8j&#10;er6q2StX4jXT51zuEegZ3RQ5iaTPUi2aSVWG0uTNjB0+9clZm7r/og3ea3ZPOXwrOsdu/kn7U/FO&#10;69tI/jHqgM3acsJeySbq99ptnhLgGEEXLqjK1yFa8Eeg008/YhUp1SHH7O6V607YPjvnx7Pj58/a&#10;E6t5rxENaM0+M//3mMhziRftu4tP2/eZ+nIIYnkD+JmeGwmqQMt+W7ArcprXSHoxfA9KttfrQ3/V&#10;rteVE68vJ6Ab9j6wB+PHiDyVj3iBtJ/L6RjszkVzxGl3FkPkHvqXThUMxuQ8KgmiQ7hhMnQu9vR6&#10;YHyHbqc3UE7C9/hZQShHjVXVDUeZSbu8/Fvq31dFLLZO0/gZcLGUtRxG7sMkorzH8Mp3UF4I0A11&#10;YP0AHH6PAZQg4EBHZD8Cc6HETgTn0Z0OItKM+uSksbOCkhvH+cvMjDJbq4GWq6cLHmCQ8LcDL+oE&#10;402+3MfwHUGXjF/OpxMAw/ed4WnefB8uKfrz+DglWuCRoBPfk4FrOkjGfhlSaWDCVwqQc7HHIISy&#10;aXt6AcE00DqwdK+jGm2cfEEMArVjpak6t7+lXj81aqPNTzhg6UlsRk9nK0oGkiJpZzB+ZEfSTlp1&#10;Csuk0/dbIXPI/YZT6vyPSLhBVaxaJaFjKLsN1agr6DRfAR+pAzPSIfRW9DyDREHQ600e5/pSSBiu&#10;5dwb7SakwoOQ9HAP47gMfbjHCQSP89iF6x9TdYznpxo+zzcgTcv7+bkHyW/6kxu+ggN0VhEDI+sL&#10;tBmBcc88bfd8cN7Gw5D4EUv/2ghawdh8koQXKX27nQGiG4EnHeeQsA6iJp/G+5dy3joxtP8rGJuP&#10;rqJwUUXkRq3OvQm0WcG1+pwN2/83ysW5Sxds5cHD9hUiVbdxvy6bn9HJwSnhUK9wsUCpQbsJhiS+&#10;A8l5+nJ1+5yI/4lffvVo5Hk9KYV2xR56cPWmIubGb4zypn6JYUELgHnn8z4ofbpu2sPLi4uRO1V4&#10;GFXzWPjmoZogZ1D92kOS3EMyxGnkkejhIU3t79ti4ZtjZNHpiH+V73cn8tNgca9z0RF0YHfHgjLB&#10;mwBO4+N/xIUcSzG0wV1yc1dMWGav1+O9PB4vEh44QkgewxDtkg/ZDagYqC7saJgEjdpASW+j3VOw&#10;wx6mXOb68fiAT8GJ7HYa+Q4lOBIbzWtqpE3wTcYuiivCRi2nAVBMqtRyCt+oMQZOBd+gleBi+C1J&#10;Lt974fLX9XM6TXR6SB9GDUE/8guG8DXuN5ieQGs4QEEaLKG8GsJtsL6HswRBTWiN+l3wr+fYywSV&#10;Oazdmc9+qiTUDNKJ+vkIOJUx3lcBrq1lP1VtJsPvNPVKUw7b3Nlb7HtayfpAvHUcBLYn8vsXw9mt&#10;JTKm7q+gql73zhAVdep2BdejftERSHk1G+oDvB5tutIf0EksqPO4TjY5smAOz0OOAB1Zp6P3eIsj&#10;BD3PLEAfcPSzgsTYSBeVFQlIvQlAQ3ndxyIuRVnyBhQbrp2FYUUds0GLUa34wuw5qm8h8cCZON63&#10;6Rg4sCek4Lz9BSZn3Adsftx63iK3HLPZVHlu1ntIlcshXXLN5pN2BKPXv8W7dttnx4/arnNn7YfL&#10;MH5U4vxkGeU4t4SPo/idAYewR8rIg0mo+xAEe2L8PTH+HjxWwZw31NsA3VDi9XoAi7zII1HeHOYh&#10;o2k/T+WJkMUHdWfED96330hgQsrri2FzAngIOzmJQiEP7o1SdYjooSSYF9Ibxp1qLoA8wA3HuKnO&#10;eAhGBcJxlHFk/2L69eR3VE5lwZsbJkiFI9BXcEpwSdL8hRi0orOXb7V7V+HF7G91EzH6cJ4IDhfg&#10;BAiBKxJA0bcNcMCbQYNr8jamhdjBO/xzu3oWNV+eQ0fq/62jD1sQNe2b2N7n9QNbKyrLwUR3JSLK&#10;wXyn0KVhZxmwaB187J4BbgkOyeDZQ+Zffo4gRqAcQEask0AGo264Tg5FfcEq4AbJcLAWZ4sOgUG2&#10;omMcAkQKkFh6jxKZkXARjeK6P8yzgZR258zfbjEsWk5F0CkjDdlwhjtKEHSqQq+yBtm+6gwEa9MQ&#10;vwUSZVMufIYcKeh30daWbrjEunxuP0zVIOUjlFkD9FgCmmJ6nqgPjL2RrvKvOF3CKB8+lv2F3cWA&#10;/Y2xMGIHEFgEaeDky+DFwgyiJOg9y+89Q6DgdfCbXXDfvec48TUgriRSBvUqQUb4ujtG1G8b7x14&#10;vi88/QHvWCeaecHweSKowJV8dsmGQ1Fum0qwigPLp12yK9LYsoOA1xT4Owt2XrSPLrVobupf1tfU&#10;89ftslGf77O+e47aRaDsqkPkDFu22ZmL5+3nqzBsFr05Fn36VZ8Mrmo+jsUBBpP88hi8gfQQ+qv6&#10;gxP2xEG7YkOvYM+v6TFjvz2w6Z5AMC/0GMbP+BgvrpvAD5MMPVr8tX156Lh1XbCbmUvayYP4YeS9&#10;PQ2WUDHw0Mvxt7Kws9f15fiGSOUNx1ARKXID+Noocga6lR6bToJiMXjtaJr+nt06R17IfZAzODak&#10;i3vi2N6hk8UBqXwjZRvktLVf250oILte/A2GVtx4hiHgw4Rw6zEGF5h3gEjPdg8mgjqMRcltPJJ4&#10;TPmEhLHZD8LbjeF77EZosw7W57VTUIFj/6sTjfV5nTDq8PHmCmZpK7w0i4iQ/ikgWPQyH0v6Qs6g&#10;IWd/+EFGj3HrVNAJIWqs9hiQOIsnrp/xoPSKK65ZgWA4+tr/1AqmZSsaYgEly+jEBFRGfgj6r5p8&#10;jEzeCVFu7JT3LYY9Y0koGaSBW3OpZJQQ0SrAtNWoTdSiY1nLTtqaNJLeZFYSsZ18/Jj37Lt/ioV8&#10;xxQYZeEgEu+Akl9OVU/FBGBd6/4r7faZX9pvWB11N/X6u5N22sMoG3cg4LTm8frVHEV4Jbfg+wDl&#10;Yvc4RQUcRkQw95Q6t9zXy7wvKhWKMPYCH3cjgr6m/gAnqqJpT4y/N4hhIHj7jS+YK6akOveg3Z51&#10;2Ao/5gT77KLNXA1JLQXjp57fmpPtDlYh9eI0aNh6yapRY8vaz1LrI6dswo6D9qMPd1jVieN/dYaN&#10;x0/bb9fvsG+/krD9MCcM29lXY+gy/mwuln64+dz/sNM8DqpDg+miDyRwy8B7gx54jN4r2J4S3p44&#10;PFBIOYFzk05GuVDuYCy8GBLIaxE5uit9M3/8nJ3h/83xisB4DxDC0bYWWSiELRveVKoy47gzlgs7&#10;tpo4rRliz6oTmxBClsdmPscyMqcO8CCmiER0GgLpis7hz+MYPUPK2qkBpql7QSYSXTfiE7t+FniM&#10;xFZcI40pCuc7Smf+dD4KAB3CdtsvYAX+B02uX47bZrcMRasHB2gdiQ5k6CEUgM/YTVAefoOhtKdU&#10;2BpFhvYsohaZyYcoyj1k/MLC0iu6/LHP+aBN739PDEB1AZXwCSL5HPCWUqm/vQZH8W99mKOSoDrc&#10;/Ayd42CIcAHmcMUfCsEog5U042SeTscngScMu7eBRxSC4sOfoClMoUGVwIB9Rir7b9PPW14O1R2q&#10;GbWIuNaD/RsxloZslJs5BSp4TrlxRy0m8mt7hKZga8YxA5ADQ5Rwa68smqu+UBNVtY7wru5Bbfon&#10;Mz+1H/DzHdheGaLv0ZzTlJXq994j2mOF84qQ9gLfY3bXPcJzeZLH61N/eR0w+ADRMgBXxuvM++tH&#10;UE7TbthAVyJ/Nyor3eQABMkXySt6EKio9LwAF6f8Q8SwPr1g2R9dtN+Iq4Mzezy/+xDtynznrDV/&#10;wX6AdTj7/uN29VqcZxW4/T16NXtO2HHgzlmU2B5+j1N/6SF7YfcpO31ZlfnipbOWs4vEl6mvK947&#10;ae8dPG6TV2H0Awjgg3CKoXxvIH0EHpPrgxP04+oOtKcM6npj+CqHUhZ13605EtUBsSE3jnJSzAnW&#10;wXN0Tf/UXoXld0cGRxn8DEeC5IZgrPCxQ0awQJiB9wD02LZo27ixGColOMfGPYd8hRvLpVtdw/na&#10;QF6c4UQI5Q503K5nCbG0fb4bwQMZjIMM4+sMdYiOfBM6Og+mvmsddaroNJH0IIJTASCVo2HUCtrq&#10;AxCgXkwDR8ZesPvmnLRfkqdcD/wJzGFIIoYdThEH7I5wBp2JCL9GaCnADKt7kYilyR0NLYvVqIS7&#10;s5JvIuXLvOlcLRiZN/2lFvKTfzKo0fOsjnxBHsEdQSXlCJcjvT8koVwBmKERSKk6aDILIpxma4PE&#10;ipSDyKEEje7TbC8da37mtkeS7CV2iYXO+twS0a5PTTjoV3pyLxt/HfXsJsp5jZQ967Kp/AD1yult&#10;ZCeyNysGzRwWvf0A9QjHfuIABYOA+hbf5jScNO7hXJigjGS+sgR1h89p+lHmVAIvxisLHNxfSpkr&#10;XswYKs8X3ksQPB+P2V0/4vuRX3kSr5VeMw2uv8h7AmnMvU4E7U4wxICCBm+HXoENKMK+yte7Aj8H&#10;b7XfF2yzMAS2it69ZFWbENb64pK9TMe5LUspHA7c882ztowyaf2m87b/1EU/yscCd16BAnLXhv1W&#10;gDyl/h2mKbbg0FFbjFTJjZsO29bLxu9/jyuDU2HAoSO2hmrQ7NXYqYx/CH9jyAlgz2GwPSfAYKpL&#10;Q/leT4y9G0GwO3ZHDuANwCEuXTobpU2HKev32cOseXfT8EDGBJ06p7TCPYafFfndULy83wb7VeKn&#10;rJfhc1rhbjTLgecATxiRcxNoGmD4HrOiDskKh0S1GwHcoE3uIFwFTfrU2kLqcpq6YiufYxO6oy3u&#10;U29ZKB1Ek+uqeTy4wUT6kbzIOjW4DZlBJBnO17q/Zb9BVW0W3dteaEv2RinslfSLdjdd3nYR1JRn&#10;AIHmofkefcR+Fn/C7kYAqdfSc/biIioMj/KmoknjPSNIowSdI/x1jnkl36+SwAkfi8H4Ep9L65ER&#10;P/G+dez7UOnbhBln8OC0aAa0pUrE58oXGJYJsEY1iOGXVkw6hTySTfJZ5A99aMjDl8vGIQJ8PfCX&#10;dLv6gQT7M0S9XpyKs9laEp94wFJQMMvJFK1BG1xQUqbx04DhNyLk2sRVC+23DIfOAz5kUT+Po+z5&#10;ChvPOzCE76j0BGv+Qkm4CHxSTtBo4YMFXHysEcO/8PEDLVUbJbAe/YyAqL6UMAM0ugLP62QiZ3ma&#10;5/ckz1+DKHzfPau1T5zyLwNPn1L1DLg5haSyM++dyom9KCu+zHvYmfe05y77adQG61W5x2YiZJW1&#10;BsMH9tRtu2Td6k/aDWiPOhz4P3CE5l0XbP3xFsPXv/XHpLd/wZafPG6Djhz9OzM3e+cEwZkcYOFF&#10;/fzf8oOW36RrvBa7DYcgN5KG2RBOmCH8HVWilIcMOYQdYgN9OQWAZa47SXtfwXtOirwjJ6MqD6mk&#10;xHFUr0jPD0/BSybi3ehieiP44aHcjmb6ftpmWIMkE1NxBKiwQWO/Itry86iYOXjhDm0W3ylIQN1o&#10;jBzdFwfkcSO/tLsWHLUbkeVzmhklcfXQzfcNH+UzNxTjHsYJAmvUsdPJjec0ILJ5chBVlgaj+zJ7&#10;u41754TFvHne+lMB6Yto6Wsco/cADbxYdrlyAlwVf9y+gyrAvekn7WnKXy9BDwj97Kz9ROXOB4Et&#10;jwuaqNSJUWuYQw4A6anl4nR4hVyF25ZIrcQYB9BF0uePvin50wmiE0DT/+QIAYxNOj3BRHJBGpU1&#10;g4E1GgAJUu8AOrAmsQIPZPgU5quJ1vdC9X5+0GIbOvlDm0PUj6eEmUdFpxBsX0S0r8LYK4n8tSS+&#10;jTzHBeD/Oj4uwxmKEXfNYvY1jVU+M2d+bo+joHelhLU0n9yFxylHY0jHX8LGmKHUMLxHqPs/qovP&#10;MXypN/hlWmnUq6wJZ8c9xvUEzozhe88IIvL6QH1wL6+zayZRQBBr9mVWQ1EubQV1wL3Me/QS791L&#10;3MrwX0GOcMRO64XC8igC00S0PecvR/UZyNO8HT3Pt8/bD9k277Fn7E+LMH6aY5+cu4i5t1RzvrXp&#10;0yS/uadPA3Fa/p3F4JOOHbcp2Oh7F87/1fQPnj9v0fuP2EsbMOwlRPsokt6x2MIQHKAvdtaH0ukg&#10;coGhx7Hhg1SlCNI9tlIN2gze56QSLLru3W+iJnx9xIa9wzehmLowHIApe28CP8TMpceyZzeBW32M&#10;Nr4bo2iO4WLgwaF7mMzh5wdh7COpAQ/Co4YAM4BEbhhGLgLTQD6eesiuWXyJeU2e/DSSI/gjjoju&#10;mC5yo1RB4hZDkAN5CBJdMZ8KjnR5UFFzTOQEJxzhhdtrMZDC+s45akMgYXWfvMNegCL7M1rcIXD4&#10;ryHy34oE3k/52fuQHHyNTuGQRRetD7TggYuoMcNbco/qjVZ00ymAMT+HgX+r7yg6h2QugAkt/Qg5&#10;g2ARxqAVrTJ2nQR0uj1BH04ACSOFsOKylWZYEa0KYRYgRFif2n6ICHFatkekdxr6RgnhuseS7D6G&#10;VTqzKrUnA9djUJMLj/ja4oj8GdTyC1NoarGep0YbWhBtrUejvgl1s2Zgjz6uJPqXZAN9UtiYmHgK&#10;OsQ+m6z9wYx93sZsgmOwxi+1qikHnleDStKEPjlP9XtYmZ4uGb2aWDSzhPfVzfWewqGBPE6Qh7Km&#10;e4l8S1QAaMEOcph7AUd4gdfwGT4WX+ZZjP5F8j/GFG8ZutX+ELGfiH/OxqPqPAYN/zFScF6GCvTn&#10;LM3YxbKLT87ZY3XM3tYet19WHrdFW/jeodN274Z9lnL0tJ37u4qPPEH/9e88xn/+r9/79qtm753E&#10;Vj89aO0+Q9l7PTgfarSbBEluBDX/QTjBUJLf4ZwYI/m5ETjCAOy0N2xfJed9tmKn/E7U5m/wGQRI&#10;TyAOBHfczTli3mxw0kiiv1rh4zHoUVziYOvzCZwEnAhuDIuEp4O1R+M0MvrhJBQjuFBTcMzUuiFy&#10;Bn5uFL83A+9kOUEwp0Yr+BnefI4cTRvNxEFYSuxmc83iY8hY17Hm8ztoyHiTcDA5xkQGl8vNbkD5&#10;dwJEqdEzjtjEyH3Wn6GNbqgB/H4eeJCE8Na40/ZLIv1vKYE+QRntDQhQA1jR0x0u+Rtwwh/k67cM&#10;eZc5V9WywcePKekjMquryUCKf8s2Pz8SXq7r+1P+wvTC/II6Wm9PxFSrXxSGAHDC+7NGHpkAQ7cm&#10;SOVNcL27T1E+hVncBAv+U4Jdzajir1C2e6F/pfUctcj6TVhrA6ey82sGq46ivrYE1vNkURosoeJT&#10;QaSvxPBrqV83cbuARlcDFZ8GcoEqIn8h3c1sToeMjLOWykzDPOgD0+d8YIPYlfwAHfbbqC5dScc3&#10;hMkwfxBFF1Hfr+WjvPZtTd/pBHyaU0wnGRqd7kVOvVeo5HXnUgcUGoADCrmncQTBoCe5fWaltWda&#10;6rskjb8Y+zXbFw9aH6gXk1BqnskcRRiKzrPpwURQhQlFxTlqFTu+MP4FGH/F5gs24+NT9pPGg/bH&#10;KjRJN1y0z06eszs/hOxHZ/e8fwL8V0jzV1T0dx/wMzhD1vETNvPEGTtEYnzmElthkDV0Y7Hf8UT+&#10;kRi/rhFnuXCK4eQCgkDqAfTm6kkS3R9YdOnSJd/4u3613+5BIs4DTzq82E3gB4ZwPID9vdF4C0/W&#10;Gyajx9An8vUJOIcivvRYWD/jkA5x6MM4qK0ulIt8QZNVHtHZQ0A2OGOrdUBmO4gOpqN86mbzOxH6&#10;Xe4nnJ/XZm6Wl12ThmPIgVQNAjr9iCjxAxYRuFGf2zDku0OjzthUeBxD0H7pTrT/C+Sp+3CKn2ed&#10;sD/BHb8bFbBnkb7rs/i89SH69+bN6IYR9cq9xLrMM9YZZeJ7WVf6U5Ls79Jga0dS5w9eI7nh7uPy&#10;cTLJ4oNE7QfAyhJgeoDPMXD3gHA0FxRfdz+f34+RS9YDB/A1bpgea83tVUCbG+i2/oTJq790L7dX&#10;h9TbkHFNNnricgZW1tkwypsjKSpMmLXJhz2JSdAaUlB2Zhdtubq6VHuqSOzrqfXXAevqUlFxpk5e&#10;kXWpxfj5WjpXFj+fwTLnJKaw5iWwOokN8dNmvm2DJ7JelSH5h1jO9wfk33/K0NBtMFuvg1N0BU7Q&#10;FscPpnMbAAYGSWGBjSbBRPw2Ly1HdQNhW6pG1/DxLS8vtx8Bd37DvMQT0Jhfp+8zOOqojWbmdlI2&#10;xg7PZiod1plMYkmqPBKoMw+jT0BsNoGoH7sSnf9PiPxQHxqo56duPGddVpCkkotVrr9gJ+D7LCGh&#10;dav22fAjZ2ztpYu2g+t//sdCPajO+Wxk+du/i9azDjQxDvgzDuMfheGPprI0XreCQkT+XiS//bhU&#10;/aEx5/WjInTp0vmo0pOMk6EX35pj1xFJ3dx9dgML254qwgEmEtk1ZR9xlLo9Rgsl1iE3Fwjfbzck&#10;05YmoruZiu40FZAQd+H8DIKyjiaKi4T6Ovc0GzY4SaDB3l62l2Yaxq2mFYKzbpZ+HieJ4PdZTnx1&#10;6na7ji2Ejvq96vvfnfqJdV29mxIsVGqcpTNDDVG0xaej+dJ/3nF7jZJnZ+iwz7K+59HGU3YPy9v+&#10;gvF0W3DeBrG4eOhSLmS8u6MePAAHGAFRbCga7yOpUg1M2Guvx+yyl0nuHx233u6llHoPxL0fkPje&#10;Qc38NkSfboHHczMip7fC3vwuZczbGHa5FYx/O5Ned8DW/BFivD9nxPJuprf+gujXY6grvNa/wfoM&#10;X2pDoWaMZ7n1uDlrgCarbCoaRKFE6IlQEoazB2xE2EYbz5K2uSzcSECVLIMGVzEJbTmS3bqquOrB&#10;+vXo2FfT7a3mvdHXirly+FpWJnia0yAXiFRQxJ5eZmVztQM4HXJcOquTUoBTLN+eCxV6FlsRp7CN&#10;Zgz7iIeiKj2UVaG9Rqyx10ass84j1lpnVCS6jHzPegBDe5G39UNQdjhiYGPm7LDJEewoiD7Otvkz&#10;LOU7x3XBpiYR2TOJ5BDSwoBjs7WaFMOPY4FdIq93/GIMnbmK9De53uF57CD672HJxUcskUBhOnwZ&#10;8O3diyyXkKHjxLuP2FOb99pVe47ZAIovR/8HB1BOMPbsOdvpQ6GWk+ILJcRUwFwYuJ/I72TwYzB+&#10;nMANItgK//en+wv08fpik/2wx4E43aNVX0d5JCguhQvD9+ggyvj/nPuVFW3kKJmOoSdyfMzj2OAF&#10;CY7ZY51qT1kHOPU3oXXvjcX4ESLyZnJFEqFj+DxWFz+vyZ7ZXEm76e7tprPHA4xjoAHJQceSAjcP&#10;B6Fq4dCDd4m7rHX+Gbs156D1U9lqwl67C4f5Dkpdbdjs/eOiLXY1CdNsWt+z4y7Y4PlnrCv4ty/d&#10;wmdJFp/h64+wA/d5lj2MWMmLTPdwxDKMH+zZFyHU/jjACKjCI1l5P5q/35+9UL3pavec/ZX1ohnU&#10;a+pn1hU57VdGvm89qD71oWnXj2rMIDT/R1HGHTHpfRs74X2byFzwVIZkZtA8m83+3kjUlqNC37Po&#10;2ettPhJ6cXPet1j2xMax3iiG/V7R896zefPexwjXWziTWtNnvIPxv2sjWd0zGcgzP44l1mwiz4bK&#10;UET+UiHD53nV8byaMO5mDKyWLm8NJcI6av7lNMAKSIbzuHL4Xh7iu2WM/FWyOKKGqxbcXcE2Fq02&#10;LWOhXUEWdOLM/dAmDrE6FWlvStlpCTssJYa9Vmjxx8LFiUddOXYuCtEEsujInRZJkzAaSDM3+iiP&#10;/5iFc9rOnXfWohPZwQUpbR7XXDqrM3gsc3BQbWSfD8xM4pRNBfKkEfXTlOxCUit6H4f+mgV5+9j7&#10;u+mCFaxnny/vSxWJ8MewQP8e6pSRxH6E4Z/9O8P+r6eA8P8CHOQtcgFQi23hBBjxOVBmPsY8DRse&#10;02L8bhQnwBhuaXy5gbABhhHUVeEZCBIZio0P4nMXeTHKabg4HSNNxPjpkPq1/anc4TSMdjYZ82yM&#10;M4wIzbD4gx+dttth1gU4DdxojHkkECmUk4Hj0EVzxzH8PtUXR9fYTcfrpvEz0xlqSD9qP2Ixg4sg&#10;EZnL9xlKdolyBq54vs7SCTHznlq3G+m8/XZl7CEGVMg/onfYk/Qcnl/IYwEevEiZbG7qJesfd87e&#10;oHQ2igg0EKjTA3rrS6ln7DVW/AyU0S8/ZyNxgNFEmUFMAo1U5AczDwM/D6FWPiiexDmWCanZbGmZ&#10;vhXFhE+sP1SOEdA6xkP3nY747eyJn1oE7Me5YZ/aPGBK3IxPLWHmx5ZCryKbPCV7zmbLpjybE/m5&#10;5UR9blmzPrOMeV8Qxb+kZr+NkuQGS2OjYzxrWqMTPrXZ7PidAiwZRkVr3OytNit+l0XzOiQlHrEc&#10;Xv/8VDj8VHVqMep6hJxq+LiJZLeBr9dzNQN5qvleObclXDkkwEUqgSL0Wl11yV82XU/CWacVpOQ6&#10;tVpvChSsIiBUaum1NroTsPIzDlMyZYtkEr2F+YcsO5IBmrk4CB+nRB20lPAjlhhx0hJ5TRPnctFT&#10;SYSXEweRLJZrLtycWKL/HErN4fCQYllJmsh0XSxXNlG/ALiTi+5O4dsktR+w6I5af+NuHGELj5eu&#10;bw2NryZygLcOqdpz+d9f4f4/gPsx+q+o/Fzg9uMzp227HADo5KYQpCdg9EAep6g/5fIpMIivD8a2&#10;B2CjQ4A7Qwm+w/ne7TUHotpqUAAM6RLwkgiMEa6PrwIgioA+nyXjxyEgZd/1OTJyqXjNIH5mDN8b&#10;z89M487n8vtqMUdyRRt8HB5EGMfRlGPI7p20R5nkaUepMyA6KtDFwWHxacnAFFeA49Gc8oBSvlMg&#10;Qzh681G7g2UNbuZXtuTL/Va1k/timfHN5AChbC4cQPQfQYt8FG/+CKa6+lOp6jqJPICFCd2BPb2b&#10;z9lwlAPGrLhgQzD+sdT9x2FMQ4EMg5PO2nCg09D4wzZg7l4bAJwbhvjVFKgTMxFVnYMsRvSULRYL&#10;Ryhl5mZLoUOaQWTMjtwCt+Zry0/YaUXkDsVEyhJ4LJWR26yUr5dCU6iI/8ZKMvgZVhjlp222HNTX&#10;UlI22LzoD2zm7HdszExF/g9sEvX92fx+VAwL7ihb5vOaFiPZXc7iDFV1qoET9eD+ZrB+M93eZqLs&#10;Ql67GkEjPpaTFHGbR+QtAHOX4gAVnG6VLIuoZieXdvQ2sYC6kaUPTZDAFuAQtThHJRLgFTlsdyev&#10;KAEylWSdtVL+RhnvQwlQqgDGZQFCUnlcuRh4ztzzODhQiysNyJMMjXh+0gWbB9wMp+o0m9czklMo&#10;jscQT5Unc+kFKwTulK3leoeTiAjf8BWPnchfsBW26uaL9h4R/02S4DU4xGGgy0WM+LRfw/+//5e6&#10;AbuZSoSfhH0J60/AHuUISnyHMv8xkOEXlT5HcA0mqI7D5u9550BUcAUf8ESd+Bc0iByjYY5o4Obj&#10;LZKP4OhzMzHMKCK2qjUzMcSx4Kjx3E7CYWbwM+EcOTFckJf8geVIvhaKcc+/ZLetOmHXobYsBl4r&#10;XnwXxc9EidbKNBaQxKN172L4G+oZRGKQq/dav/f4+xiFINRCkvFn1vB9EtaQhhM2avkZG0o0Gso8&#10;50jexKFEpUGRx+3VSbutL8luV/D+IBKvSRj/JI7fQfyNMTSORmNUQ3izhuEsw8GvQ+edsn4Rh20Q&#10;zj2epQlzkT+MoWkXO5v50Zm7LZ3bHLBkDhExNxVYkkbLnspMBZ3YKjYK1gCfKuHaV9KgqgJ6VfD9&#10;6oyDVgPUqCw4aCW5O8DgX9HE2mCzI9/zcf8oYM9QSrpTyXNmk3PExhL50SHK5j4KE7gPnmMV0bSG&#10;ik6DGl0YZTMfN3HC6baRJLgGmFOFzk2+kl8cJBfDzy/BsBB81ebFOpLgBpbaNXEK+hsecf6FGGYT&#10;sKgRqRA5VT0LIeo5DWt4P9VQq9KJwmtZBoyqRlKklOS6lMheAhGtSLdMXOVj8Lk4Rxrfi+Vvz5fh&#10;4zBzcch4HlMauD8LlbVCDL+KBlcDUb9Rpc5vLlnzXpwT+JP1+QVbwO2KrRftzW8u2sazgjkX/0up&#10;8593gtnrsRchDRm/runY2GRuR3CNxA6H872RoI5xfDyWhth4bN6Vno8Koht3NRm4B870SCR942fg&#10;2EUR0YkwWgvppuMIYWD8GRj7OBxkEnc2HaOdxjWDP6DJHDmQiEa8kBpW8Hnb2rbBm+OPn8kpiBye&#10;fg6n8ogmvsMwCOrzsX0JOwzo4FG7rYLHQCWnY9Y+207X79Gl5AZsM3RE+6fQtJwAAWwcWo5DwciD&#10;os6B3Y/aU8x0dgd7Dl4JvAHuTOL4HUutX8Y/lqN5BG/6YB7HIAxpSPxZGxxz3obzHKdEHrFwMGM8&#10;NNzk6BOWAW8oE8fITcYg405YITX1CiJzVQJrhLgWYPgL+dpCGk6NRN4m1eO56lBbqGeOoJ79VxVs&#10;bSzO2WbZaRvBzev9KswUhKjGkB+MnPkZ5cktNpucJzr+kKXjUHk4fn4iq0sJQPWcik3AnkacYAGv&#10;/2K6ogswwDpumzHyOnbeluIEBRhtHs8rm9c3h+dWyPRXcRaOiBNW5bLGiJ1h1f6+L5bdsTNroU4A&#10;fnYx78linGAhp8ICAlI9gaGO97iW+6sjINVj8Dphqvh71ZDRytP5e4lwjvi8GKPPA+9ncJuG4yTw&#10;XsdyAiXwu5nkV+nAnnwMvwLIU7+ek+sLjJ8m1xIif812SpR8nrKWv/XBJVvKifD24Yt26h8qcf7v&#10;HeIizvN4o/JTbGsidjXpMuRR5B/Ox3R+HdHfzwX8E4EgPwnjDynH+OHA3LwKQyep0hCCkgcvFi+R&#10;UWYQqWW0GLk3ka8xseAmy/AV2fm6rsgWoxZrzx8x49YjIgSxZc8RMXy66XyzDjnH7P5FYDPgkyen&#10;SFKSfdlpqGg4ovlvUebK3AsdOY3HkWR2V/F+23rysK1DumIVe1d/QMPqBgat5755zCbSKexDFB8c&#10;c8G6RJ+3J3msvZZcsPGrqO4sOm+jcIKJwJ6RYFEf8xPtBmI8g4lYQ3hco7nCYtkkzvOMJ5lLBeNm&#10;4EB55CSlOEQ5J14FV1US+3Ax+DoYlU3s9lqYzbZEkufF3OdSjGkh0XYBDlabz87c/OM0qQ5aOUPk&#10;eambqLp8Sif2XZuA3s44yH7DZnxiw8kVpqCsMIv9tFFwelJxgDxOkRI615UUF2rzwOw8xkVci3lO&#10;zRDeGigv1mOQDThbOX+3HGMr5+MsnCADQ84g8mbT78jmBMpniUc5ULKMDYZlBftxykPWDNFsAX2Q&#10;ReQCizgBluEIi4BBS0hWF/EcmrkvOcYiOTOBqQkDr8ew64j21eB83xEEt/hbxThkIcMk2XyeyiXj&#10;T+Mx+cuqtcEd46/G8OuAPAuBOSuAOCv340A4QR4RPw3yWi4O0LThgr1z4KKd+E8Nrn8+6p+8dMZu&#10;zCXyz8Kgp2D807A7RX0lvcOx21EY+yhVf7Dl0dj5SAI53WCHsUY5po8db76nqE0kdURGF8MvgeE9&#10;Pvfm6Cjh4/HyGO5gKneE8Xth/JwMHwPyjZwXwFVi0LxpDuP3NGmjeU1eqABjbZNXsvrzLSpCCJXq&#10;72kSJxgoEuCNdEQbaTa+8MEh+/ECTh0NKuSa/a72oEV/8KVVfcWYFv8Wcirkf7HL9p07b/Pfo5nF&#10;/fTgb3TGcV6mytGLIYihRP2B1Jqn0mSZwjE8lMmv4US4AUCAgby5o3hOo4mq03jMkThtAr+bHIfh&#10;I4GYz+lTAtyroNJRQSCo4qqjCtNEMt0M83IRjaglDGIsLMV4iLorFUWpNNXjANVF1OLTj1hhBopr&#10;SdssJ+Fzi4n+2CZNXUvF6B0bCUFwBHnDCASlJkXsYm6XLY9sJU9KOGE5SYhUYfw1SHLUc/9NBJEm&#10;HuNirkU4wAKMrxGDrOPxV3F6KQKX8TMZGGg6r3smC5vT6AbryuJEymf4JT+b0ic7cItZn1rJPuH6&#10;fJyA0cMGSqPNRP2FGPISXpclQKJFBIaFOMJioMsCHGoB99uknIP3pp6rhr9Xx9dqCB6VnHIlPI4S&#10;fj+Xn0mV83F/ORh/7uILlreOQCDDp5G1ZBsXMGcpDlAN5i/CGRT9s96ipEslaM2OC3bqXzT+M5fO&#10;20/YQunCsCGSXE8BWbcqecrw1eVVEjySADsK7M/0mTcGO3XNGL8SXhk9ONLlcAcJGHe8klIMXlEc&#10;g/fG4wxj+fzbI2UmX8fwPRm+Ir6gDtjS8QI6GTNviCeDViK9/JL9Go3F+k1ow6wgV9AgsmASRhvM&#10;94N4Yx1HqwNLO0qoTpNa7Jl1JGxXLQTqFH/FtE+LhPZF/p+93A2s5MXsgWF04/E+A1R4DQWAvuD9&#10;3otk/CidwSMPJfkawb7YIRjpQB7bIB7XcN7IiRjQDJw8imM+EQdI4XTL4mjPjz1pxfCDKoBcVThj&#10;dSIb0UnYm0hElXguoQO7BANYzqm2mBLxUoxHhtOA1k4lpdzSpF1WHLvZcqmvJ8d8YnPCP7DRcJXG&#10;zdxkE9khO4EeyHjW/0ym3xFORSuaLm0CeVY+jlVOD6KGZlczzStF4IU81iU8zmW8N4s4GRdw24jh&#10;VQNRinGKUr6XRcDK5vNcHCaXiJwn+gOBI0ezwIm7LTdlp+XgjEWZ2608Yzsw5gBOgAhUIScXI6FL&#10;EIhdxuu9HAdYhvEukiPwWsmxF3BCNAOJBL/q5Xi8bg38rQaMvYrnXEqCXcbzL+AEyeP38jlhC4j8&#10;OQSdCpLd5o08fqDNgs2XbCFNrlocQZ3eYpyhYCOO8O4FW0EP4Oy/CHtkFy81UcaciM0q4gv+jFOH&#10;l49Hg1ZGkwjLdkdyi+SEN4LcEnt2Vx85H3U1QdWBKZ3WQSr6a7iYzF5TMh5R0dOdyegnX76m8f3Q&#10;y1Ff+J0o7/8umM/xAjpeNCW3wUTDVpTZ/DGzIuASmNrxosgZ/L8hyJPAx1CUVWqNeW+Pdf+cB0a1&#10;pj2lSjnBfWthPO48Ztk7D/vGrzpv8a49tnIfO2c/g75ALfxljPYpSoK9qe/3aCa64wATKHfO4GgN&#10;5Y0Y3gS2h+g2ijdoEG/YcCJbKMYVjsMm4rgpHO3pwKei5LNWFH3KSnmcVRhbLQ7VkMwSaOZoG9GR&#10;b+J3lmB8S3mui0m2FwF1FlJ5aiw4bbUZrBhN2GUlyI8UzttAleRDmx+53qZOfcfGwleawtLkSVSM&#10;JsNrmkLEnxpz1ObEHbM4So7pRP6yDO4DQl415d4FPKfFONhijHkJxvwmie5SnHGx+P089lqibRVG&#10;WcHXSxWBCTYlOEoRt0Wq4gCTighcmVTOsnHGAgaD8nN2WiFrPEtSdoPnDzIjcJjnxN/CiJcChVbS&#10;nFrJCbmMQsEyPyfAYHXLa7SQx9B4OQFv5u804hgN/F4Vr0MJ77O/3Z2rjCZXNaOMZetaSpzNRP5F&#10;wJylwB3xe2ohszVs5/f2cIJw1SIytoqv02P9F/9dsseqMH7ZJ5UeP+Glxu9DntHHGcUlVx1NxB8J&#10;lB5Ok2sYTa6J/EzrT85HtWbO0lElCX4PgysjWgu+4O2OerqLvnyMcMeejD6MazYfo+voovhYWB/q&#10;gOPJB2hueJquQXBICwb8+UqqBwEoDT2avrLvV9NlIxJf/xYRXvdNshvEVM/NVQctpPS4hSFR8cu3&#10;OZJIWm9duN++U7PD3j7wt6UJ/it0+Yg8ywkwjSHnl0kMnwSiPYee40juewCYvxeLmYcAf2bRXZwK&#10;5h/BKTCexzaeN3YMBjsZw5qBEUXg3CmccIr42UCgAk6BUhLhyhiiOBG/FrjTCLVgIdWoxRi/sPES&#10;upkLufzoyIBGM1CnDiOqoktbwvb2wtgvLX3eJxYXvd7m0NEdD9yZNmOTzaTzPRWZwjBKq2FsFpxN&#10;Ih2JsyVAJ8klma7g/hvB7I048eK8c7YS416C863E6NYADVdhhEuI6IIrjcLo/P1GUZ9xhDLeL0Gh&#10;UiJzJVcVwaicik0WJ0pm7HYoEUT+okPAnz1UbnCAxB1WSeOxlp25Cxj4WUL/YylBawXv2yoKBMsI&#10;FEs5JZfi6Es4bZZw/0q0Fyov4HVr5H1t5PsNBLlK3mdF/xp+v4r3vooKWyXJbvVHOA/G30iNfxGR&#10;fjXG3gDEacARqnUK8Hk9J/dSnOHAvwh7hAf+zMJtlTb9S3AHTo83ClvC4L2BBNQhlNKHgzpG7Mf4&#10;oTnIQXzMD7x4bN12+8ECvKeMCA1uc5U4hAyUer2SCEcS4WOp2VwyesEWSoz+DCVvgKJ0qzeBMBif&#10;H/2/PQEKkacmqvV/ky5tHUkJUebf3z1lV1XhAFSDuq8Qlj9tN7wJvAGPujr+LsvJZm/YbccunLEt&#10;p/82wf9teNjDLOfnZ6A58Lc68+Y8Aqmtx4Kz1hs6g7q7Q1huMBSjnw72HAkEGsY1gZLnZFruk3lc&#10;0zGauRjSPHKOJIw/E+PPxRCL6TtUJZ72Db8aw6/nNGoCPzdh/IuEg4F1i8gblvCGLyymA4uyWG0m&#10;FZVkKjvU93Njv7DM8I8tIWYjTaAvMf73bRI8nllAnnAkCmfR2JpNFzySRuBcdlLNo2KUTNSXKkMN&#10;A+zC44tJmpdz38t1wgAxVvF338Rh12Bsy4i4i4m4i5W0gs0X85rLEGv4ei2GqZOgjpO7DuOv5iQv&#10;IFHPoJFWUHjYKitPWikCrwXAn+L4rVaZsJXTbRe8ocMkt1SwcILFONYyHGA5QWI597mck0Qn3WKe&#10;r6CdKkSiVzfzWBZwijbzWlbztQoeQx3Br5o8q241pVg6uzWXKz0LgTlNX/LYgTfNaPs0wu1v2Mup&#10;tZsT4EtyGRzj0MV/LfTD+7Rf5mL8E1XevBz5R1GUgc3pjSB/HAytQUY/hKg/Akr+CG7JYZ0rvxj1&#10;w7dQy6JDdkvTAVu1b5/dySKAqyuAKMLrczFk8L2bddnwOQl8oxcsUpIruMOLFbLyol3N/bSnqypp&#10;OT/q8wL6ZU6ixneb2LrtT/JwspBwff9jYfsjFvUJUOCTr+251dvt1Q9xgEUn7f4391jltp0ms395&#10;6wFLPUAE/no/Ub+lERJ95JDF7zhlgzHE1ziSH4ca0GvZWQyexhYOMIzoNRHDn87xO57S2yScOQzj&#10;n8bHE3kjZ/C45mEosUCdZKJ9JtSOXOr+xZR6K1iMXCMmJadVI02nRrCzOPVNPB8/SSzAEYjMTTSK&#10;6tIZLE8+YGVE0ry4rZYW9ZklQm1IRlU5OW2TRRD9Q6fD2Q/daJEzYXDC4pwNDyqSKk8k9I8YOtuJ&#10;yBMWJe/m5NiPM520ZcCoNzn53gH2rePEWsnfXMPjXUOO8SYGvxKDX8tzWUstfQ2wbgFRuglDbBAc&#10;Ifqr5FpPQKgFzpXiXPmpB2mYHaPbS7m2/JgV5u+0vMRNnFCbrTzhK/oW30Cl2GMNTPMt4PRZjKMv&#10;xdmWAw9X8nd1AizByJcpMb5cGvVzAf1NHlMTP6Oucj1Rv57gUsvp20A1Z+FnLWXOxRi3f0tNfxED&#10;LJU4QhORvxoIlPc+ryvY//C/bPzn2K9MqVPGDzrxEcoIklxoyz6XfxSGPxIHENyBkeCNougyFedw&#10;iy9GteWYchjMFQsP2f0r91i/z3bZUpzASQac5pUgjpLbv0Z84XwluYJH4PwgqivXv3PObnn/rLXF&#10;+P9t2X57/J2DFkQ09hNgQSBKce3qEE+VQ0Axvqb5iL114rRFbNlrbUs2We2Wfb5hP/r5ftt8pAXq&#10;3PnZQXNr4ei/u8e2HGz5Wv+dp+wHm6hjbz9tfYEdz/E4HqUSM4iIM2AJlR5OgzF0GWcAeaZRcpvC&#10;mzGR703nJAjFcKbyxoURrRT5EzMgW+EA2ZxAuSTNJep0ij0JlKomwa3jfuvAzholbMZhmzRZRWK5&#10;gFp6XTZOkn4YmLSLJtg2y4iC+hD1CQzNLywhdaMlJBPtgT+h06FJQI0InwFNAieIQH9oFlTuWVR9&#10;4uJ20THdTRd4n5WlHeKkOULkh93Ic/hgFcYPdFuNg68l6q7jca/GCFfzPFYB4RZj9EtIuFW2XMwl&#10;7C54sliJKk7QSLGhIgluT8YBq6XkWUfnu7qK3ALd/6zcbdAuPreC6I1WEreZk24nzTqcJJlyKBWn&#10;RZyMy7hWcF9LBO8IYEs5BZbxui0iwjfq7/G363k9G8gVFhBUFlFVa8b468mxGsH7K2T8gj1Ud5po&#10;bDVt4WNGFysw/rqveD2BPWWfckJ8COw5969F/rPMmn8vTnwwUAO5qDeZADwG2x3F/MgQDH4Mxj6S&#10;aD8cisxwfQxlfiIIJ2gpsIfRwDY1J2zapzSSkI27esFppCXASSS7LgJPkqYiUMcT1FHNnwTRL4uK&#10;EMcTv3HtOfuPjxgc18bs5hO2bNdBHs4Fa8+WDUcDzcE7cbyJ96Ha1YHI7DCg0A8P+Mb89GY8lGj1&#10;8tI9/ufxR07auM93WBS7VofhhFOQHrzno10WR5c3mlnOvluP2B8YuVy44xyR/4I9SV38DYbuJxFt&#10;Bq04b0OAPeO4Jq8VBDpnkzH8MD5W4juLY3k6kGEqUGIO5dg4IFsqzyWL6J/LKVaMsZeQ6JYqcsKl&#10;EYSo5ucawdwNdE/raKyp61ovuEPPojz9IHnCTsuM+dISZfwYVGLGZpQYNlty/EabyykwdcqHEODW&#10;21zEaaNgqUYy9TZj4rs2HaLcbHGGZm9EiW0rEGUHlZ5dVJSOcLKcsJWlJ0lAifxUZNYShVf7BqnT&#10;h8dDWbMOPn8jVzMn3yJOsWWqCpF7raBHoNsGoE8pTNF8OFWViEE1khPVIe1dzTBJUcUBy8zYBJfn&#10;c8uP+9LKY7daBadXdQqVICRUmjkBlvCcF6mPIahDvrGAALGQ12IBz7+Jx6OIr67xIhxxGaf+Ak6i&#10;hfB5FnPaNlLmXIphN+MACzD2heD+hWB7yZTUbON+9nCyqOnF90rfvmB7z/xrxi/Y8wtR4cdgkxRn&#10;3FRVe1TZAWb7xo/ha0Z9JIbPtJkbCE1/DCjDL3Vi/B5Vmd8177BXqcOHLMJokzFaRXvV+HWryozg&#10;jqDO3+H8AAnOj9eftbs/PWsdeMLt3z5q30AxfZsk5AqWnIVgiI7jWtHfA3v7kIiEdMS2Q1ZwnAT7&#10;TZIQMP5d7Fsy6rW7+b1WTOd8780duEILzHn7NGzPxV/aisvrMnfwZJce4j4oYT4M7WDQMsYVKZuN&#10;o7k1es15m7LmgoVTQ57O7Vgi6CQcYCbGP51oKeMP482LBLvGYPTJPJ9M3tQ8jKWIqF9A6bSMz9Vl&#10;rYVFWQ300yB5jYweJ20A8tRJQJaVOSWwJTOTkB2Zzxxu2leWDqTIZjlEZiJ8Hio+0XPW2zRh/knM&#10;6k5+z+YwmjmLsmcYl9ihY1C8DoNmPAe6Q3LUJitK/Iq/twvD3W0NiXusGRW35ejur8w7bcspsy7A&#10;GWvjaILRZS6BlFbKVU21qCkNzA48a+KxL+TUWki1p5ZEPQcGbQHNs+rMozyXFspDHdi/sppyLvTy&#10;1PQvLSNmgxVBxivFAaqoDDVRrm2EstGMgyvPUZ9BDTD1BBbw/L/tCqszLNy/UJGfiN/M67uYU3Yx&#10;p+0SIv5yDH8xcGcp5c1FGP8Kblfs5ucw/BUY/hJu6/haMUWWA2f/NeMXLfpXqUR1NbFUhZxOaX4M&#10;sH046GWEIj3fG0G0HwZZcwQBvj9TiXKMVz88EnU7Rnsj7eHhb2/D1C5Y7w14EcmfKj2K/D7uV2mS&#10;KOmXQokyPpQBS1+B9MQvPz5j96O65b48ZqHMVerfYfB5JUKjt+8A25MIXwE+dWDYP644YN/fQrL7&#10;JYa/7oCV7gA6HKRz+/ZBi/hkp/+7D+yEn79+v3119BjNrLNWuO+wbWRyp+Vfywt14iK4nWj/An2B&#10;0HcpbRJBRtLRncTfCfsAiPMepCu+H8ZKnClrzlk4UWk6ifBUErqZOEAEUS2W55KM0adz5XLlYTjF&#10;lApL+Xolhl+L0WuOtk44mudcS/JbQ0WmOusocoJQEphnSE7cYokpWy0TIltuIVwgJtHSY7bAEfrU&#10;IsM+hNYAk3PiOgsbt9amT4Dbg5T4iCnrbOSkNdaTOd7eAxbbVPj9EeGfWXLkF1YU/yUcoR1WF7/D&#10;6hP32kLg0FIcbTFVIEV5UZsz5+6x+dPXW8T09y0euncWPKFs2K95XMUxu6FkHICMxmOJoroDZbom&#10;87DVo3RXjwPU5R62qkLkDyuYGS7bxzDMF/4JUBi/BZjE6YND1Wceo7Z/Aph31hbwOi0E9iwA/jTj&#10;AKr66ONGOsSNBLVmdDUXUd5skAMAfRZzAqzA6Jd/zu8J61PqXEC9fzm3K0l6F1LabPyaU2Vvy4BL&#10;89fnIbX9a8Z/CZv9GXRtcXjcRDE7qfCMBe8DdXyYgwN4gxia6ofR92FQqjfShcMga1bu3Rv1G2R6&#10;glHFvWr5QXvybYZOKsmSBW9k9LT+/Vq/CG6K+KIvwC1Rdac1CeZPgTuPbGZy6hD7o06etPF7kRfF&#10;ML811EQ6sf+2k4Rk82FrvXafhVOj/8VBjH/DGRu37fDlnzObcYr7X7bD1h8+YvdyYgQBvZ5d9KXt&#10;OHfG5uwm2eXfKU4C0Vi/ve93Dl4i2p+xCKLMVCL/RBxgAsY/C+OfRgcx4l3G6/g44n0MHqw8la0e&#10;08lRphOxZvBGRlIWTKIqkkHekIWz55LYalKqiDyghIhfgQP4nU3xXmBAimxWQS5QRHUkH6PMSGWF&#10;ZzrGnoXh0UnNAQKlx26z1MhNFsfwyKwp79qMmestjNspYxhsQZJl6MjlNmbCGhs/epUNHr7EuqBq&#10;3av/AgsN+8SiENdKnv8Flaev6S5vsRpmHBrB7AvTjgKHWmBYMRTw9GgGVZBwTIj6whKZBktmIGge&#10;U3FRU6k0UVlKhzqREbndsthQU8DIaBl4vjH1CPcF9SLjkNVms/aoBEJe5TErKmN+OPkL2KqcPFSB&#10;yhP24CwnOOGASiT3dXSvG+nX+Ak/TtAgliiBr5nLv1X057WtBwE0cPIu48Rd/SVJOtcSYM0CblXx&#10;Uad3EUmvoE/zDk4xHKFpP0PsZ/87RYa/msU/+MFF+32O8DzGPwEYPQ68P4Hmlqo6Q7/hlqg/BHVo&#10;wR2J2PZCumQUjtHxkwNRV3xwxm5YyS+sUZlR0IYkV3hfUMdveHFhJC2Gz8XPBMDXt71/2jpvpcLC&#10;k+h8+LT1Oow+I2KiMYiJ7oZv/e2/tRjtArRYVjJ0PPbocbtx2zEbvPOQHUOUSP9k0B9dwHjR1r9G&#10;2zfozDrmiad80pIX9N9zxN74+pAlwPn5+39HzhO1t5yxKI7ZUAx8NoY+nQRq7kdgfqDODPBnmE4A&#10;kt8Zy8/bOGZ6xwKVJpKwzcago4nqiTyvdJw6m+O9AKxfArbNhzJRyNfKwf++WCyGV8u+L90Wo59T&#10;mMrwiaI+64IysncxObXbsmO2A39ghdLFjQ/fZPPnktROfc9mMbgyHYw/Zew7NmnMmzYUbc5RQ5fa&#10;2GFLbTz7A+QAiv5jUL2ePYPcAGeJn/Ox5aJrVAacqgaKNFKTV9WpgEpUEcptlSTbGQwHpUZ8ZTEY&#10;uwZRYiJ22DxGQlMjtlsmMwrZc7klCcxiaCePof46BuQbko9h/Ec5ueApIYVezbBLaSmUDk6t9MSN&#10;loHj6XkUJckBDvlaQbXKL3CABqK9WKH1XA2q8fO5bmX8TVR6Gil6NBL5lxJwVgNzlmH4tXB3mjH+&#10;pSS9i+HyL5YDUOtv4lqAIyw5dtGO/D/o7goe/0cJdiMqw0SMfyy2PIYAPowBq6GMLI7ilgqPN4Yy&#10;5wDEGXozh87HLmjVkagcIvEUpOLc5/DtKVv69X348n81/G/pC0RLh/F4eHrbdeft/i+gFO+DQHYS&#10;DUXWVzadaZmrfBOjLmLO8tuG1N9P60iSogjnaPka0/j/pcGRcoa/i+KvlHp/tvKAxew6YLfiLN/7&#10;bL+N/XKfnWKK59vfkY7jylPnLZZO4ZxPmCP9pAXyRHxIWZMTYBpwayYlzzlg/6l0fCdj/BPoYk4l&#10;es0ioZsHvSGZaK552HQifBYVoELgTzHzBqU4QRmJnq4KHKOKU6CMDmwBHdgshmpSU3dZSibjh9xm&#10;xm8jaf2aKSjKmCSw0bNJZGd9ZNFUesLQLJo67j2S3LdtBtIs44a/acNRjx7ErtpRI5baBHD/JDSK&#10;Ro1abZPHr2No5l2LAdKkzPyILvFnVsTEVXnUN1YTh24/CW4luUcZJdbcmL1E632Wyt+Ni9rJFBmn&#10;zvx9lsWEXBYKcFkMB+UyK1CA8efPP2DlSVCxoU6UJ5EvkCPUAKWqkBQsp8SZQ5KdlsvzgYuUBfYv&#10;oIJVyuRXJfIw1WD/KiJ+LdWkGgJfFTagj2uBjjXAnnogTxPBUA7QhPEvwfjfBPIsoIRZSRBqogu/&#10;DMizmCku4f/l4P4F1PmbSYBXH2H4/P+B8Z9Bu+cOaOQSy/Umi7cD5BlDwWY0Bs+uMQ/o4wn6TKXs&#10;qV1gyJcEBpH4uuUXo6768KzdRoJZcPyY/ZoV8D5dQaQ0Jbd0Cn2Mj6erc+vxZDu+e86+y2nxxlfn&#10;LJZjK4woX/t3kV4svVJG0o78Ff78z6fXCZpWX57WIgKGHFDpcp/iucCWW1cctLSde+1PX6HhyLYV&#10;t+iUPb9OecnfYNXnRP8kSmdRvNCz1wvyMGHENQN9n5ng/enczwxw6Hhq5+OBauN5DpN5M2cT9aOA&#10;EfE4QTLJbSYfZ+tS4kvCWwEMKhF/hupJOV8vgWdfCM0hB5mRZCJjAnXlNGTDU+igplCtiUVsdm7U&#10;V+D8z23eNIwfmcAZGPHEsW/ZNKL+ZDD/lAnQmhGmncjHw9AvHTpyhY0e+6aNxSmmTHjHJqBwPI09&#10;uvMnsaWFqbEkHCmLU6SEBlkxjpcP96oC1maxjJNZgLz4PZbIPHQMAz/zif5piSy9YzouF/pEdtRe&#10;y8fwC5iJEF26EKPPR4+1mJmBIpLoigKkAskBSqgsZSMpkwabNoEGWHIcq1AZhi/MpCtcAGWD3kw5&#10;sKeG2xqS/RoN1RPxazD+WkqvDYsoeSIP00B5uUnJLu/Dm2D8pZQ36whI9Xy+VBUfrkVftTA8lx7g&#10;lKDOvxLjP/Ivd3fNTlIAuZ05CjcKqOPjfaI+SnK+0Q8n6qMw4tf2J2D8XG4QwgrDmE+BZxMlxdvV&#10;+9kxw79HPsfwyO59VqVgDgmOb/gcb6rWBANJ7vzgrP32o7PWZRsMQaL8yctR/G8mfsl2YviH/xfj&#10;/7uZTZ70BX5PlZzx2w/a6C++8X/9fQSLKo+fsjEHz5CDcOTvPWhjt+6z367ZY7/+7IjdsvJr6/su&#10;s6hf7LALOM1GjD/hKyAMEWYekT+aMls0xj8To4/mhQ8nD5gOHh1OVWIkkX8cderRRK9ZOLQqPj4d&#10;lxMgg9vcy8afz8fFOICGxQupnBQDfwooGWZSCowH189PZuCFBCuGia5Y6vUxc4A54V+hwbPJIiO/&#10;suhwGlrIEE4Dg4+b+J6FybDZazth7BqivBzhPRsycrUN43Y8zjFs1EobxzrRUD4PxREiOS3i+N3k&#10;sE1MkTFBBuU5EyPOoA6fS0JbDD+ohCifx0rWVKJ+yrw9lsJUWKZ/EjCaCGkuD8iTwTx2GuuBMtDO&#10;1KSYyHNFjG/m0lzLI/rnAN/SqQTlZKr0STMRzk8SyXuixjBTyGOIpoX5wCQcpI4coIqcqE6UCjrd&#10;1Zye9ThBHQFFDa6m5XxMZW8pAWg5cGcFDqAqT9PHLeS2ZiJ/85cQAcH8ixT5OQEWH77g28m/+u8M&#10;xv9vWcAe+DtuLB3dcUT9sZrVpbIzhAoPdX03bjcq5HB8plJdHAz2p+PrWAYQ1Z4FAs179tuErcct&#10;eBG4SbuPOF6dYA4erg6u6vke5ay2rID5w6dn2MMEvABy7Lj01ynMf+A5XLJPqd5ocmcrt++yNvNR&#10;4FaXTfvs+Y00e5ji12BCy79L9hKrOx9Fv/HXa3bZF3D55eEz952wX6/YSsLUQnHegfGnbDtvczD0&#10;KF70aBxgFm/AbHKAKOUB4P1J4NFhRKcRgj048SQcOpRoFoHxxwF5UmX0OLqunL+7LaS6kqdlERhd&#10;IoP7UWx8DE/ZY5GU1WJoDM1DS0hRPwaDnwVHfybXrNlfWNj0DdAaMHwMeso0qj2a2UXPdByGPZUN&#10;hpOp8Q/j49F8fzKKdeOAPuORY59CYhxK6XM24rVRnB7xSMLMi9pt0YgCxEaj4Y9GanLEFqo4oijs&#10;ZeCGfGN+y5WXuN839rz5wBw2vGQnH0TScD90aRJkmpWZLL4oJF8oZm9BDtg/Tb+Pg+RByCtm5VEh&#10;uUBezhHLKsTB0zgB6P5mpO6lCnYQpThgUwGzDUzhic5QTTCs4RKloZbXU8ZfRzVNkX8FkHMF78Ny&#10;JbzA0TpyrmUYvcqfDVxLBHfIEVXtWXTwAnbwrxv/oYvw+eFW+bBnDE5AU8tTeXMQkEeJLkmvtGi9&#10;UBwjjOg/jMg/lDLoHzceiQp8TaK7gpKkVnjC5vOpzUps8Ww/AaaM5TB8B46+li7uc1vP2ixq9HUY&#10;/oW/Guv/2fZV0doJHNK/ZnD/eqDOZ8oN+PfkHkYU1+yg4dHyuYxfZ5H32Sm7giqUIUykf9nHTtmv&#10;lu+0ke/utxmf7rLVp89bHMlUNC94FEdtJI226Rj9dIx+FqVOJb1TyFHE6R+BE8v4J3N0T8MBNHsa&#10;i4EnAX3SMfpMynr53BaA8wvIAfxhDSo785P3WSRQJwqYE02iG09DJZU1QSlURmKovIQDTSJYKxSO&#10;CkIYzaxZVGAm09UdTfSeEfoJxkzJk3r/eGDPZG4nT3zHRkN4G4fs+8wp79gsSpbT6QVMQ1Zk9rT3&#10;+Pn13MenqCd8aXPnbLTZDMaHR27k/jdaPDlABuzRbL+rDGkNQy/G8LMTuDDoMqJ6AQafA77PZlN9&#10;KnPKGQziZCOKVcjXyuhY5xL108gBUmiCZbLwIh8HKBQEgldUgNx3BoMvienfIKnyFfQPOtgoahSy&#10;D7iYxLec5lYlxL4q4GMttlFF5K/hda2j0tMMY3c5UGe1IA6D6itU6eF9WUQOsIiToIZTeRGVn9X7&#10;gUFE/rrt5239yX/d+A9iG9dTynUisY2hqzsOKsNwDB/RXDcCeZzR6uhS3QkFDoVxDcb41QPYcPFE&#10;1MNwSt1qLmq3PhdHFASeoKCOH/Xp4omN2emtk/YQJcrRe0gyz+HZ/4Th++Z8WZJCRv3Sbmr3NMP0&#10;by7qRT/+Yr99eTlh/taNvkR9txvl0Fvf3g9WPEiUP2s3ovoVYOTSsZfr+oZ9VnLwlCXwgiaQYEUC&#10;fWbwAs8C8oQBd2T8k3lTRgHXBvB8hoH7J/OGidkZChlPlGaVOxNl+FAu8vg4F5wv2JPBbRKt/lnx&#10;Oy2MpDYi95BF5TBsjuGnAH8SWX8Zq5MgBkXiyM0WSrlxLkPp0XIEjDQUOcZxlC+nTfkI7E+XN4yS&#10;J1h+OsY+gcR27GRygdAPbFYo34PzPyP8I4wbCgTlzjlIqk+j6jOdncMR0Z+j90OnmAQ4igpSejLJ&#10;bMI3zBZ/QzK8G3oC9Xy09zMg1+VR0ckD5uRR289MIMInMY4JtMnSdBeTcYUQ9XJQrsuiTJtG9E+m&#10;m5sL7MmnU12YQ++CHWAlYPtClnynMgEWl7nTYhjKSUatO5d5hTxEdAuI/sVAnnKifhWvZSXGXwE1&#10;phxoWYeNyPjXqpuLPOFC3o96lBoaOY0XUfFZAAxq4L1aCrWhiavuG6RKTv+jSm3/++C676KMHxgz&#10;UoZ/GddLSXAotf3RRH3WlPoSO+PU6eUS7JG69EMHTkc9eUYGToVF2F4wRw0sIMK3hu840oLWnbXv&#10;sxn7ta/pph6lOURpcr2M/5/sT8jPZ58+a6/sOGLH6QEkUAJ1m9HSX3/ERmxAAWHPQfvkyHGUeU9Z&#10;yp4DdhRm52+2koQz3XXVimP227V77emPONp4jDcvIbrtO21xvLDzwZTzVfWh1DmDmn8Y1agpOMFk&#10;0R2APYMhYQ1nTmA8ja5xUC1m0LhSoyua2yROgFygnj8TK+jD19LBuHMx7hnMEIfn7rfw7L02HwJY&#10;auoeS+IUiCDahiIVOAftmxno78xkCXI4lZLwqG0WQeI7Jfxzm8rC5snAnplhH1sUxjyX2zk4wfRJ&#10;b/nRftZ0jJ/y5kwWd0SwjXFuHGxQGlzz0r6xaVCjJyOHMjd+u0UkbMERPrJZc5FPSWQuOGE7yS78&#10;fJLedKo9aXHfYPw0rIh+6UT6Arq+OXRpC6ApSAA3k+GYIp5THuzaXJwgk9s09mRlcmVT8syEU5SR&#10;tM+K1LWGWFdElM8tPWZJbEGfn/mNxcZsQh5xL9UwJd3QPwgeJdhKGciggqucfKqcQkgdQXI5DdNV&#10;W+gyY/A1nMBlYP5q+jAaZFfJczn52ZtE/iVcqvp8RnXvnzai/+IH2y+iKJIonA9lfhKXEtsx1PeJ&#10;/N4wwR5uBXtEcRihZSsYP0Q313rr6Si3iYgPM883fuCBT0fAm6kE+SdCKwzp++vP2J++PGsTwGuJ&#10;Z/FsjP8fn71sSXSP8ju6QtmZW338uJ3h4zVUd57dz1aOnSf8Xbovb8Ow1+DBKD54yw9bwjfM7uIg&#10;/74JFh5DMP+2nL1NK+BlMH12ReNxi4XdmUYpTcYfxdEaSalzDo2WyRzBYzH8qVwTKMEN5nkNY3Og&#10;X/XBwacR+SPBrzGccincZgjycOUC+bJJ6jJI8sIx9kiO/GgiZVTqPosGHqTQ/o+D0BYK5g9lcUc4&#10;xLSpiG5NQd5kxrxvbA7GOhMINGEOCS+UhVA0fWZQ+oybs8HiidxyAtX/wxlkn4dBR83+yObNhRMU&#10;+zkLqLdYEhWXOUT36aitzUn+ipNmO3o5SBHOI5+IRAgLLJ4GEzMr7iui+3YGYdjYTtTLoxucAc7P&#10;Quk5F8ZpHuOMpTTmZOCJlGfz+Hp+FrcYcAqOkcgpkEEdP5nGl06GdP93D7b8DHyivHKGYXJ4fami&#10;RCRA3+BKz+QEoDyajyBWCXwtQaAK6v5lQKBy7KWeICO4s5JufwPiVOWcvCU4QDWnQQXl66XAIKk2&#10;SK9n1UF6AQcu2uZ/GvP/r9H2CKXOm6l0OVV4JmL844E9Y0h2hwF7BqIfOxwHEOxBCE0QyKn8Kdny&#10;dhvOR3nab8ST8C9FfTmAsD6erO14rdmi8YsNNLQobc46DuedUmPLxP0/EvYv2T7gznJKobkkuWfI&#10;7iU1txK8f9LH/7qPizD6L5JLHLAgNm34+5bWctG9Tbw8wZWOKKlbzSmxhK8v46Kt3q7qqM3fxdA2&#10;DZMEjD8S6BNO4huG8Y8nP+kP3JmE8Y8Bug2nQjGSDu80KBmTeJ6hXKr2xGP4KTh9HjlOIfPHxdzm&#10;0sFOzD9t02gwRaXut3hgQQzjf+FUQyJYEj2bjuls6AfTMfLpNKAmI68yce5mm4N2zxxwehgnwNTo&#10;LUxvAV+QCoxks3p8PGS3ODqxOICueAw/Hu5/Mt9Lmb8JDL4Vw9xJo203SfhukmuG23GCVCgTyRnf&#10;WCJ8n/mcBvEsdU6hs5yXvc8fT8whByliKKUEnO9HfBSqs8DvmuEt1XgjjpBOMptPqbYIR8jleWVA&#10;z8hgAD8eo0+EppFJrT8Zp04kp0lD0EoRPivvuKXTCY4nP5hLWTcyTqS9XZabTlINBCrE+Esx/lJe&#10;xxKCpeCPuPyiMq+hnl+F0RcBPcu5FPkr+Xw5VZ/VfE+Rfx0OsJRAuukfMH5ZiGQKfSW3/6Y0egpO&#10;2O2cxk7ly/Hc6pKhA3u8IV8Ce5DQnMJpIMmdKXIMcoBRnBTuTYht6zAm3+i5wHL+x8L7ivxvXbL2&#10;bMz74xd0cGFSJnJMLQfubKbE+Tfp6P89HtOUTjYGP4Xm1Aoi/X9ymMtPJOnIaeu5lxLcMeQGd7Mf&#10;7EMw/ducRECtvp/usQ+OHrE/U/lxa5WbXE7AWUrWrobh7z0c3UhixGP8sSRa4WB+JbnjufosQDIb&#10;B57AsTwMnDoRw5/K8TyRozocI5+Hkcdxm87zzmagp4jnXcobWUruk0pUnIHxz6cEmAA3Jg6Dmk3j&#10;ZzoNrlAMbi5GMIMIPAmDDqXkOQP4MxMIMmfeFosiKs+gOjMbhwiP3kS1BtZn3DaU2YjskMhk8Gnz&#10;oDJI5Q1IkQOfJ5vImp++HYNlJWnOXsqv+8g5dsM92mWpWSTYOF4ijycLQ8zD6PM5kQooUZZSgi0B&#10;t5dAXygDtpTRkS0j4pfRnCrnFCvmtgi1iXzIeKXcFnGbz3NLLTxriXknwfa8ftCo01ByS8mkZKqm&#10;HSdcZgFwCf3PDNirKfQAIpkBEP7PojKUh2MUo49agvGX8XoVEyhLqfjUg/kXAjtXAW2qCUJlGH4d&#10;1Z8moNAS1f7B/KswfolVvXsEJyD6f+nTG/6nfyAG7O1jbOhTrpZh979JmOs3Veq8A7FeNxjjF7RR&#10;lJ9GZcfH/XB5RoP9J4P11eSawi3434/84vP7UVZsS7z3P13ABUfH7nsseHhpG4Z0EP1HHsBi6uur&#10;MeR/xPiPK+rjKF/ze1Lm+vafPnybmv6Igxj1V2fs2s9Jgy+oonPJ/v1ruD80phzJ6hNv77LdSNIN&#10;oO7vWE/veFHbMwSh6bO2ZWB+Et5cjF/VnhgwfwRH7Ewgz9S3ifYcw6M5jsfyvAahWzMBisMMnCEU&#10;I48At8Zj5II96XxeyM+UcUJUcJWz+SW14IyFw9qM5s2O55oHJ35u8VGbicz6TOBGOLBHt9Mx7Dk0&#10;uuaw/3eGKj4Y/3xOgGjWKcXEoocZz4WkYQInQQriv6l8LStuE0YPhwcnKOB7RZwKBUxW5cPqLMna&#10;iZHuxahRgCAa54Hlc/k4C0MvIOkuyz/MMDoGyBBMGUlqOVG4DL2eChHuSNLFQaqielUOxq/hZCui&#10;MVXCgEolUKaMZFULLuQIqVAkkhTxOSlSc49zutDkYtY3HuNPQM8zhQGYbIR/83CSZIw9KmOHzWJS&#10;LYWJqdwikmc0ikpU/cHwi4GS+bx+pQTLesqd6+DtqLklzF/DKdy0XgxPqkEQ3VYwxrgKeoNgzzoc&#10;YM8/UOeXnQli7+c6hiOoeXrq74otn1EIaUfVy4mvP+Fy1CfCu1Eku1qsMobIj9K4G4PSOMJmygec&#10;Sp0+pflNSooyfFV2iIwOo3EYvio8HkZ0Axu2X9zO3qMTPAGMMw+j3U8k94+g/0PFx18ncNlb/2r4&#10;fHCcJzCNitH135yya6kOuI9P21iUemX8T+zH0MGM6vLe98FO3/iP4nBb+JvPbz9mwRuO2U0bzjEY&#10;c9SSdzOwsYsITtSft5FtHSRaM2hyTcMBRvFmjOCNGcop1rsG7U4G20N5biK2hWPwMcCdZI7tTKJX&#10;IXTnMqBUJc+/jJMikUGZOUTD+XkYPhE1ChGo2MLjFs5IYBhOMR0G5Ezw/Qyi/GxIaLMoQc6ZT4cX&#10;bk8sGxBjcYIkvpfAyRAXs9WSOAUyIKNl8LOZfJ6Fc2RyUuRTwizmd0v4WhHOVMyJUoXoVS0QpBYM&#10;XgHkKiXJLs/B8FGwrkB/s7KU7izDNSXwjcqANRVUaaqBNDU05arh8teQwIuCXVWIiC1U6FIcoYIc&#10;p5yrhFmKdFibgkLC/FlQGFLg8cRn7LcYVLLnJOHYRPjEvH2WyeNQ4p9QfMqSSo9aBKOZKThmPtWg&#10;YmF+UEIJdlNEKVzBo5pyeDPGvoLprRKYtjL8RiJ/g7q8W1TuJB8A+ijyv4Phf0CZ89hfu/X/c/zX&#10;8ooz2No5rk3YzrG/C6Sr2c3l2MPmBpPkslfCG4mRq7wprD9MkZ+EV9Fft6P4GtUfzfI6In2L8fOG&#10;+7O7wvmK+IIXJCwhGOFPwfvddtHsOU8Lmz8+FGHQJWB2lS73ENUV3f/xf3R2+fnj/F4N169gg3ag&#10;SRUCM7TLDqa16B18wpO779B5u3UzXBQG2DfRE9h26qStgRg3ZccB684mmdt34CALWc6wA57LXjD6&#10;VhJxjtX5JFyziDTjOHKHMQo4nOfUnxxmYA2itRj/NJ7fFJx8Fg4gYdVUDD+Tj/NQHijmDZTxl/P9&#10;bPoAUcCCWGBBHOOF86l/xxWdsfnFx21WFj2GODA/BjyVRtcsqMgzSWhnUeGZydKNSPYNzKUhFQ3+&#10;j6HpNZfP50NVSGCKK4EyZtwscgAU2+KhIifRF8icuRFC2hacA6ErFJQ1J1BN9K0CZpUBaSpQWqjI&#10;kxDVaegGUnFGjArmZSHd2iJ0hEqQOiyhpl/C3oIyNEirmeCqwBmK6eiWosVZRtWnjN6GDL+QUyGL&#10;aJ+jKg8Et0wS2HScLBl4FwczNRKxrZnJm21+LvlGCR3g8tMWzwmbyBWftQ0oBGeIqbAygoeifjlw&#10;p2oZTkaps4b8ajHGvpyBFcGdUvIuSRbqWibIQ4BaTsVnFc6xFtwvRuf/SbZENqbIL+P/BHt500ce&#10;F2y7X2lssbtvyCWvCieaDyC6D99C9AfuKLEdzGqtweyQGL6RJFddXa6hmy87hbg9DS3G7+80ZXzO&#10;N34mc9TQakWGfhWU5ce/PmthUI5X8AeVrOZRofnGZ2Regrd/CemJf874vyW1rcbQ72YpwQ1w/r+P&#10;c6XzN779nigTa3lS3/J4jvD3Oh84bF9fjhRd6Q24puMWsZ3mzCHGEcGZCSp5gi8jKXVOgtQ2hjdk&#10;LA0uDbT3RWpkLLBnsoyfNy2cjm8sxp7Gx3nC+zq2gUjVvA41OEMpp0ISswLJNH5SMJYUpqESueI4&#10;BeaSXM1GnHYG13TmcSdO/xy+DvLlbJKZxJrWKTS2JrNlZvKEz2wqEudTWc43bdzHDLF8aLPYUjlt&#10;+Ps2h1VM4ePh/LPiad6kz2zelA0Ww1IPUZQTWJ6REorILbydvGiaTHSXM9AQzYLDkwtHP5sopys3&#10;EvkWrvS5h+AA0eGdSdd2NjX+SOr4LOFO5euZiUR3nCKHK5chmCw6vCk0tpLoEcTQlIuft83iceT5&#10;ULGjKKNGpm+1iKyvmXH+xuIKyAEw9HSWf6RQ+oyDNpxdRkOsinInQUMQsUJRH15POa93NcbfxGu/&#10;DuNvoOpW8RZJMCdwE3nYYkqePs9fxg+/5y0i/8enNYP1P+P943RGd2Dw+7k+4FrEJXly0SLEFNC/&#10;UxBlbgdqur5E9qEYv6DNOLg8QB43CAbnMPbD+ZuDdBJwAgwBCg3FOfzI/xbGL7ijBJdLcCeIDumV&#10;TGj9ZOMZ67//nKVjfF/yx05xu5k/vJxrr5/A/t/9O8bvf4ITvXuBEiPLBl46ecYKjp3wPXybIJX/&#10;r+WU0JN8EyrEp6oOXfazofBC3AJw+De03Q9fsgyiSSJJ7zwaK6FE/UkwOaXQPJI3ZhxG3R9xptHM&#10;xE7j86mcBHNIcmMw/FROvEzGGwvVqMExaqBx1OAAxZR+M5D3TgHbppPcpYF/44jC80h4Y6n2xFFd&#10;mQdZbCYd1UGT2EDIStX+g9+xwQPfskGD1vq3ffossz69lll3rr59l1tfVqsOHQetmWXeQ4cgXzgS&#10;SgN7iacOXmuzcZxwNlLOY0FEtG5Hrbe4scwEox4dx6aamNGfW9y4zyxpLFNi7B1OHLvVEsZvtgT2&#10;pMWFfs188FcwQrfYnElf2kyu2VKcHvkx9wvLlI06EexIi2RZ4OyxME257ynDGKrh7w5kxeuYUWs5&#10;sehMz+XnEkjQM9kbkLvTEqA6Z5Qct5xq9t5WnrC0Alij7NCtXAg85HUq51KeVMrrVg1aqBCrk1N3&#10;FSXNOvB+PQ6gkUZh/kVcC7iWcEKvxvjfpNLzLrCnhRf2v/5TQN11Gd+f5HYP10EZPV9X0is7OXo5&#10;XziMC92ovRCDW7YJeUpuwyiX6xRQ5GeTqCCQVmt5Y1T35ySA49+S8L6L8cvwRWEQ3CHZ9IA816HF&#10;f/9WsPixs7aQP15JuXLwWSaJMHp5oQz4//bfLu7jnb9SGcz28SIUAKX6sXlvxd99XfcvnPcOf1fH&#10;nBaUSbPncbrMbhFH9+6jVofxp2wFv3OsJgB7pkFjnsRz0GaWUcCekRj3IGrRkjGZiJEL84fR8Q3H&#10;AVJ48zK5Cvi63rwacoIqAoHe4BwaY6ng3TSdANngfyo+kSShsVRW0mgKJRNFo+HYj5j+pb2KIT3X&#10;c4W91G2pPc3C69+/0WQPTF1oPx/aYHeNWGzPzFhnb+SztK0a2Fa8w15CsrxX2jbrS5I5mGH3gVOh&#10;NNPxncK8bxg7i0NZjhE26E0LH/IOhvuBzR7OuOPYdy0u/FObD1yai1TKbDrOYVGbbXo8U10o28W+&#10;fcYm17GQOZUkvH6vTcvabgMh1PXCyXpDqHu0V7Pd/XKt3c/C7Ie6NbIcr8Eefr3W+gxcapNC11sk&#10;xLwYyrQRSSTsNLeSiPxpRbBCK6kIIXibBe7PrYXizGtTQxAp43WqIk+qxnZk/HXkh0spOMj4q9m+&#10;qEH2BThBHSiimcLJUkqeSzH+tZDbVtHhfQtWp0qY/13JXMnt+7zX335/Hx/rBPCLJly6/ZzPD2E3&#10;q7DLYKbXxNZ0IzdTzqShpZImO6C9/p/6++Ica7UceF/f94bpFBDsWdzC6vShDhHfka17HFXtiPr/&#10;9sUpewW+fgyG+hl/aCsRWZhrHX+sBer8M3DnP7uJntTXf0eD1nfr+DsTTp3yN2//539/+1un+BlJ&#10;FnZnBqHTB2xqOXDCmo8jmY3hJ4Mr46j6qMMr2DOOgZvRRCfp9gylY63kdyLQLhSsrzp/OCVPacqn&#10;cwLk8HMVRLA6oJKO8nKufL4nDcokEsRYlI/nkHyGY/RxyJUkE/mTUVmOjaYmD5NyWtjX1psN83/p&#10;vcx+3LXefjxyod0dvdZ+MG6J3QGd4XFmersBtVgAby8jG/j8nLesBzX8XszTTli+1wZnf2Rja47Z&#10;ZE6nMFYshVbTT6jdaeMpfY4nAR2VzfqiFShbHD5s89bS29hkNPfMJpTtsmkFGywcp1fSn/jeKdYE&#10;HbAIGpMRH5l1z91tDzFf/HLyBrtjxDKWzdXa7d2b7advNLDGtIno/7ZFzPqSxXgk6tGbUZTYZvOp&#10;OkWlfk3SC8QqhChXS9kTqJNOwp1XRyLLa1nH6ViB0dfwOlXSfKzC+CVbotndFSS31WD+agJoDVel&#10;jN9vcrV0eddQ8RG1+f1TJLD/bb+oJbJ/ha0dvRzp9bEgtn5caECOUM/1PrZQQeEkEH2QhhbGLUMf&#10;rzo+ndzBQJ5BGP8wFh4Oxyn8JYl8PIqPNcwOaS3KvX/Z+BXxqY8HeKAdPzljv996yiZzNDXxB5Zg&#10;kNFg8HdkmP8Uxv/HzgaZ93pg0M7LucS3vyUP38lJ8LcllC3f0aTYlP37LeLIYVsKNymOyB9NNSGW&#10;NnoEx+t4jH80Ce8o3pxB4HmtJB1J3X8yp8BUjH0axj+XGn8sjS2VOvNUtVCyq+McJxBfpZBcIAsO&#10;UTw4f14Wxk/DKwqYk0DkV9Mrga5iLA4wHynCWAZOoiK+seFjN9gLnAC/77/EftK/zm7qXm03D1pk&#10;v2eVUQ/UsLtBGnt9+GLrMnWN9WXgvX/FURu3GKWKwi02CkgxbaVZKH2X8LcZ7XznkrGq2CY0HrCJ&#10;qC6EMYtc9ilMzfehJuDomRjR6GaS72pgz/pTFg+xbx5KGuMrj6JUTYl3qdnDNMj+RAL7QPxndn3f&#10;Bfa9Vyrs/s419lqXhaxX+pC5A2ATG2oSmQyLA/fPZ5QxGuwfnbqD/IYBF3oOGeUngDvnLJOFgEV1&#10;EBp5/RpEZ8D4a7mqVhH9Mf4qXmtRmTW8Uk7kryPay/iV8Na+zwwvX1eyq2rQykMEVCDvf4cdlOTK&#10;wHeC99/DwDdw7fZRRkuwlfkp+Ipes57bL8gdO0H1cAOAOSS0bhId3GkqfWL8g1lnO4C9wb0+YHD9&#10;Y4yfdbeCQSNIkDXM4j78W+QPgPXbfnjerv3sjD36zRlL4gGoqTWRiDuKByC4818N8R8z73/kp6ge&#10;cbrsu8z81G/oDNhMdelvs7v+0/fvbAMl0Ge2MOJHCTaLcmkMhj+XxGomj38CPYIxqvMTyYfwZg0g&#10;yg/D8Eeg2zmBZG1KJT+LA8Tw9QSudDB+Ifi/QtUL3khh2mJWaxZTJUqg2RNOTX0Wza1o8L5oDuGU&#10;IqMQm4qF4hDDXrE4aM3z4PREsGly6syvbfS4z61H1xX22KvN9sc3Gu2elyrsubD37Q3ozV0HrrBX&#10;hy21nkmf2aBydoPVnLTuyJ2MQ2l4MgY7dc0liyRZnPvuJeaTzaY3fWNjq44wiH+J50cCSnIf9zlO&#10;ixHNaN5uU8p2Mqx/Dkq32eDSw9adhRj9gHt9WEX0x/Gr7b6wD+xxFtA92WWBdWPf8JAeq2wGOUEM&#10;SzkS0fNMZQAmneeRgHxJJH2IcJ7PPJ7bXJbbzYLioUQ3qxRWJzr/JUzyCerUYug1Mn6crI6rgatR&#10;rE5oy0s5hSqAnhKvkuE3857UAn+WQWp7kx6AMP+aoxfsm/8GOci6VN3RdQC724q9Kcc8cBnyCALr&#10;VBBy+JKvJfH5EN7/IK3TGozhK8JPpJSp7aEDSHT7YPADPgLjs+p2CEbfh/ndgeQBI4FIwB1fusSR&#10;HPp4n8jfiSktlTcHHaaJgW8u5o/EUmcvISq3YLD/b/4p0Y2grHnwv0mkZfwH+Prf//V8GIG3fLrP&#10;lkNrzkYFIIFjdb6aXLzQEqsagAEMx4hHENWHEt0HclwPx7hl/NMw+NlyAEEfvpfCbS6JsHBsrZI3&#10;3lzV+yto/mWQL8wC+oSywXGekl0GJ+bD9ZmfTgc4me0q8HviEICdL6OZtdXmULKcNYcqEAnqmEGs&#10;HR34tg0dsM76dF9m/Xuvsr79l1kX1oS+zonQM2yN9UC//9XhS1iY8QlzxiTRy87YvHWcZsBRaD82&#10;hLVGY4r2QtTjRMDACw/Q1ENfdSqnQr+ZH9jgGR/YGOjoowsO2UDGJYXhR7DUe8xQFl2zV3fsoI9t&#10;LCtFZ3JFUoGKmL7ZYucQ1bWDi2V4IsSJ2JaolaawReexaimWnGIeNf8IGKOJNPayif7FqvDwmtSC&#10;+RsQH67hdVLEbwAq18rYgTpLqLYt5j2oxPCrcOAKTuAGnKGW7wn2rMb4VzLA/taxb4eg/mdbkjMc&#10;96s6LSOvQgK6leGXYA9p2OeLzAK7ufC9hmH4Iy7X9YcBcdTdxdhd/0+I9FR4RvB95QA6CUb6mB/j&#10;F+b/NuGFQtD63bP2+PYzlkLUX8kfDiMSL+GI+s9bsv9fOwAcIKDM3v8F77f8HUWC3X+tAgn3cawf&#10;ZdiFPkAtRLtckqiETef9aS4R20J5Q8YT9QdT5hyI8Q4j+vfFuEeS3I7jVkPs0yC4RULhjkN8KwUH&#10;yOIqksGT/yj6C/roSkU8KoJafxTUgvkMs8yHyx8H4zOBhlQCDaiYNIyf5k8cVON5RNAoyp9zOAnC&#10;QjfZVDbJT56DQnMYLM3RH3F9Skn0I+DRxzZiIFsZey61Ub1W2tg+y23cAC4GW8bOfM+GofM5dNa7&#10;NgK40nXwUvKJJTYQLtAUFnRPJWcYwbzweIh0A6gkDX29ycYPZjim55s2qetqm/7G2za1O3PDg5kl&#10;AO/OHUvzbRy1eyo/yeG7LI2hl3SG2rNZzZoNdyeFRD6FDm8i/YU0nksKmkGxUDYiScZjMPz0fDrK&#10;VVCd6XyrGFCtqM+tIr9Umet4rWvg9TSQ8Kqe34zxV/NxOQGogqua96ORry0jF1glvM8g1PtE6/98&#10;mv+j9tSS/+kEWIV9JmD8nekXOGYV3ECVMDF4GblOgJHg/4EYO7jfG0PZc5K+zgkw8AOqPyTAvvGr&#10;1MkT8qs9PJGr16NyTJOpBoNbioc14GHbfMz1/99/fz/sfhonEe7/y5d7ret+GkDImCQRWWLBvdHw&#10;S8IodY6jqTUQMttAurfDwfz9gDDDMfwxYH3BHk10zeaK5+P0Gqo7VH/y+bmyxbzJvB6VOEoJVxpV&#10;n7lsMkyE4jCfhQ9RRMh4IEECkT8OOoCMPxYeTgyRMhreTRR047lMeEXQvIqWPidSIjNYbBcWtg0K&#10;81dw/eH/z4ALxDLv2WOBHxMYg5z0OaVIVN6Gsa60D+XP/m/bpD5rbWz/dTZ+wFqb2G25je+62Ma/&#10;scym9GUUsi9TYUTyqUM/sZnUsWeyEHzmyE02m7LozMlQLVgAPmsyTjh5m8VNQk5lxk5LRcokk2ZY&#10;Nl3fPGaYC5EmyYHglgpFIpmRxRT4Q1l0klO5EkSkg8oQTYUqleecz4rTfIKAlJhrOU1reY1UFhY8&#10;rAA11FFebmJqS7O7gjnVIIhqbKkKKFSJ8TfwNSm3LQX3LyNQfUyy+z/9+zbKf/szZ1Qg4VqHHS7l&#10;vT+C8W/mc8GeHgTmYDrVbiBQhsaWG46hj4HRqcrPIKK+yp04vzeerw0C+vRfj5P4xk+1R8YPRPCI&#10;dsFrztofvkQr5yS0Zf7IUKJ+879Qz/9n3eW/qjn8735fx186ZdHHdx2CZ0TEZsYgDeNP5YpTuRP5&#10;8sHS6qeyM4zjeijRXwMt/TTRBcSZjMFPIepPQ4lgLvyeRE6CLL6eA6YtBuqoe1klnjoOoW2HSUiR&#10;J5VCAcYw4jCMeDg4iSnIlRD54zH++cCD+cy9xtChnQ92ng/fJwH8HI8TRDHsEsES7YhQaBAsn56J&#10;3EgEsGjuzO10endZUsROLm6ns419OpBjMuzPifweV8SEzTajP3PAg5nvHYTUIVErrA/DLxh8BN+f&#10;y+I8QZg4GlzxrJBNncO8AU2uuMk7LCn0G4SwSFipRhWx+aVAs8hQHwqRoS9gfiFPHH94QZl0spPp&#10;WqfiALnQOAroJmczw5DKOqP5JOhxkOzyK6FI8xoWEwyqOQ1rgZI6Bfzoj93UQ0RciIEvghEgSkMp&#10;p66kyqt4L+r4eqMuKnErifxLUWv+ghmS/6la+PfGL8NXcyuBK/XyVcDt2xh+AVcoJ0EHuu9umKa3&#10;iOyK/nKAEdTzBwJxhoH7CQbeOI0vcgr0frelE+xze8TqVIeX4/7G987aq7A3i5EA3yBogfGLUfdP&#10;VXg4mZQb/LOJsQ6088J3/0BaoXr/aqpPqvPqF5bRLYxRtYcXO+EzODxUG/oAefoRyXtSshxE9B6C&#10;8Q9W1QcjH0f0F7VZVZ9ZkNzicIIcYE8+ia8qP+XcVpPw1kB7yIMUl8qLm6p6P7OsCRpeT/nG4tHj&#10;T2KeN5bbeThCHPXx+fB94hCbSoDynJrK9ylTxkN6m4cmZhJOEAv5LYLRx3nQGxLCaFJh+PGUS+MZ&#10;Pk9HfiSNNn3iHJJP9HeSIrlvNkTOnQZVYjJlyCmiQyBVMuUbmz+Dvz8Dxicd3XTWxaaxRikrkjo8&#10;a5SyuHJQdstDpbmQze0laA9VMKRTiVhwGYZfjtNrqUU+A+lZEPhk/GnM72azS6yoiA4uzzE/jzFH&#10;jH8eM73zcISsaoxfmB8HULSvxAEq/fKmKj2q5RPRKTgs5GpYz+sG3FHU11I6ze82874shNy2HMy/&#10;AqnCvf8gkhCBTaTIKq5CrtLLxh/ObRLBWZE/hvf/eknrM6zucQK6AartywGI8ip1DibhHc3nYzgJ&#10;gIKuL5UfGn8txi9WJ5HOo3FxJ0MrA6ntfwSWOs0df/x/UdpUgrKdB9eySfv/23/C/ooSX4P/kqh+&#10;REKimgcletY7aAoRfYaymK4ntel+RPDBGPco3sCxlWB+ov1kHGAql6L/PD5PEvThpMjnZwR3FPk1&#10;qlcs7g/d3gyIXqkQ3eKAAfPTiNRUQpJ82MMlNiSwJxYnSAT7p6HwkJ6GsgJlw2Rq58k4RTL8/ERo&#10;0EmQ4lIYf8xE9SENKnQyUiSpSJ9kotqcjQpDFg2bLGQDs7lNQ6UhhZ/JZmAlg/HEpEjum9JkJooM&#10;GaItxMNtYp9AIZtb/G2JqM2Vwu4sw7irtZm9nAtt0mKeYzXPsZqBHS2yK4fjU8zHqQjwpjO0ksty&#10;kFSwfQrOrDHGjPJTGP1uS8pB1YEleznsUygA9lTrNRHUEfZXxF/G0mvgsiCOEl7hfSk2SKO/Cgeo&#10;e++SLQYKachFdObVu8D7NLf+4T1cvLcisS3Anoq4FOljuJ3JFcWVwfcisNVb6mEHS6mhf0u090bq&#10;FkPv9x6Gro4uhg/EdCOI/Bi/z/OHGhzlVmH8vOEexvKbDWct9PgF24M3vQPc2fJfOfj/gC2fUP2V&#10;B6YGxT91YvwD9/33P9JS8mo5KTRcU7yvxfhngz3DP7xkE9DuHAyM6SO4A7dnGPBlFCfAKKCPYM9U&#10;IuAkBvanc/zPY6glls/TVfXBSQrFW6GqUY0zVMoZOCHSme5Kk8BTvkhgGD5GL/2eeKBPLFE/limr&#10;eBwgHtiTQkUoCUNPid1iqbA701JQegAWxbK2KF6QiNs0ND2TYH+mcRrk4Qy50J8LIMoVAp0K4d4U&#10;Sf6c5DqHhdeFJNp5VJXS4eKk40hZjFEWaC8wI4gSpKpEmqSSaa0aKMv1YPoaEeBw7Gqek9YWlZHb&#10;lOtzrkrYnRV8rlHEQm4LC5n+QsU5leifCmU6mRWmcSyvSypkO3sx2ymBe/nkS8VUyzSxVQlKqKba&#10;IxKg8iIR2qox9Frq+qr2LMIJypGqr+I0qMcJlANIxmTZFsqdRP4PT6iG84/9E5V5O9f7vM+CPo2X&#10;jT+Uj2cTmLP5PBbjvw15SweO94T5SXK9EZwAMv7e7+AUqu6A+cfwvfE4wP+Pu/cAj+tMznTPOd0g&#10;5fF67bXX47DOXuexPUE5J1JizjnnnAlGkAAIAiRIMEeJonLOVKAiqZzTKGdpRjlTgRIlcaT/vm81&#10;aHt3fe86X9vSc54GG41Go7uq/q+++qpqLA4xkWIX3Vst2W2VyF++G7xPVXc72fOrPKlHzj8Ug//v&#10;f4pHlcNk/08M8w/9s//vb44ny9+eLkAf6LPlTG9YQq1iOR9ADUK28UT9CUCdCRRppvK1lOcMWB6X&#10;Us/lg6/BEOox/BZZH4xhC8ZxNl+fj8GHvl/BG0f9ufzMmeD+M0x8iYzrwflr6ajaSKLbAs3ZDL5f&#10;jV6/BWnyatoP14r/gT4bMFQNfg1y4JVo/1dj4CtpSVyJozQjJViN8nMdqtDNyBS2U2S6YD2yZpzi&#10;An7uXCbBnUeHlxvfz0IKvRXtzXYdhdPkPIRcF3L/FZwwV+Akzti8Asryqu1obxDjXYYY71I0+za1&#10;XISa81K6us7jb7uUv/FKLh3hfPT4avIv5PFi/3U0wZ9x6edpFU3sTfTxboXhOVej5/YSbi8mEFxI&#10;8LjE9wQHsAp+Mc5wMYjhahJcIc5NaHmuwwmuhHC4nEYovxbv30Jl95aXK9tZXo6+3f/7f7JBL3Ci&#10;P8cl1/8Wt29jkzZHNXDNJTDXcbsSV/p1CoRKmititgq7Y0ErG/8Y0R5DhxgI+EPhK5vwSFR7MwZU&#10;tWS3VDD/r0Bx9kfBuZME8mm86h/SrPL3/Qmat0b5d4fK+u/3eOF/Uyf4X06Ff55UovIavmW9DfCE&#10;iQBLHwXHk2zNYzz5+Bu+StOIWBMw3hlE74ng+6lAgFkY/3QMohrWYyG3y4AC6zCKTRj+6TjEudB6&#10;l9jYgiTCvVPn8XOnw3hswghWovVvBIY0E+VXMFR2Kd1adavZu4WMeQmVphU0qzRjoCvZ1rIWrL+G&#10;GZjL1j6blvG95bQ1NjCRYSHVq/lMZ17U+GRasgxlJ3M5N2H0G3GMLTjSdhzrDJ7jtLUI2TD6LSyS&#10;WIvhr+dx2/j+NnoHttsYAy9/BsW1s3CG07nvDCjY8+m+Oo+WxouZN3QB9YnzKcqdR1V6Oy2MF+Do&#10;7tK9mNPubFge5cwbT2MSBU0zLTTobGOK81aaXNaR36xiofZZBI5zuVw4dxGXuF/Jt0HhUgz/UiDQ&#10;JUR+8b0y5mvg911AfSWShhCyQT3v5DTeSeTfSeS/BeP/h0rgtZl7sMPH+FxVdarn/xm3t+IEK/la&#10;42/hdgOf/W/swPiRLORg/VyGB15ffj+T2Zkl928uQLV3CoUvCISQOdO03pJRdtf4nb953PPsouIX&#10;qJ57mCevFBi0rf9zrubfa/j/2+MOSFFtQVOK+rInAs/5HLd/K4WmgMUfqXrvwH+eOP+4M6Ly6DvQ&#10;+dRh/PM4dl1SMeqGL9ME6M6RGO9kjH8muFfDn4eRz0DjPgvD1/gXY/AttP1t4P5N6Hm2owK9AKNX&#10;438++cK264j4bJppBBvPIxGs3bGPOf+fo+1H77P61bSAlsQFNq03MY1hDYwODrCM0d9Nq5+ir5cZ&#10;PBuhPNcx0oRxJAtYWjGGceWTqL5O49/zOC0WYODL0dYsbGTgVd0TbGZnHhAO0sTS6tqlT6bFTVCg&#10;jDyvYwbo8obHmAn6VGrm+7WMRZnnNGjm/NQzJa6R0SctwKoNSC+2MV7lXJrvt7Dza6vjSujPPY0G&#10;nfM4Cc5n/PhpaPk3gvE30zdgW+aKi1mSR8Rfw7Lq0xhetuamr9LWnV+ncxAIXgAkNtpfSv5j2+JF&#10;anuAPefBEorvr3+EiK+SE13VlcDOa7i12HUjWp8bwPzXwcJdQ9/Gg1Do/9D/jI9fYOiyPQfYHwOy&#10;kPp08T6XMvuLsJQ/ojCYzSTyy/JMwPhhdbKxGP8YjD+0PUZ8jB9nyGDLQtl5APbk0cjys3QUUxKk&#10;kC7AGDdh/MqJP2x1hL8/Q/97TDSgPkcUL+4mnkf1nfJTj67H+PfjPKfJi3/UAcfSOSxl6+3+/wVf&#10;/1Py5Qcomy8juZrPsTufwssY5AwjwfiDGVcyFpgzk2sGHU6ziH6zOAFmY/Rzif6LMYil9L+uAgas&#10;57FbYXe2c3sOSfDpRPttd32Z5sCEjGKSwvwbPklLOFGaOAmWgZFbgED1dGzVND+T6inJLgHerEAj&#10;s4KZ94vWPZYWbniGJvfnUzXFqwmL7k5j6x9II2bvSuPnI3FmLv9UHj8NRqiaxHYiw23nUV1tIIpX&#10;U86disHPbXgozWZ2zwxGnNQiPZ6F49Qwx6eR++YueiBNXng3Fd37aJp/no2Pz6cFjExZ2PBcWhAy&#10;BZJmGlc2oEVaD2xbR8/vBrD9dvKXdRh99AozmW0VrYwbgDvLSICbrtqbzkBgdwYQZztJ7oUEjwuJ&#10;9hdh7FKdZ2P8ZxHxlYNcgipgh1Gf60bgjRPariD4xB5ePgdbF2+E5bkR2HMD8zlfQSv2z/3PmtMO&#10;nCL6erGlO7GXI1hymDmMapawB4xvFXc8MGccl8mtxS2NfxwwaLQJLwmwC+my24n8/CElhGBdXmLE&#10;BQnEMp5Y9eZtVFWvhu7UOE0wK1CoYrTCGhMS7/Nrs/KXeDF2Yu3ByK/k587ha/MHu3Cu4OtNXJ4s&#10;L3uE8Xg1G/4RFtNsT3O+p8/3j438sgcv8bpvoj6x4on9LKSjoAUFNwm2ZyjGP/yKb9JIIv4MxhTO&#10;wPCnA3PmwXbM8xTA8BeAjRuh/ZbQttfC7VraBTeAdTdhEC3X0wIJFp5wEQ3rd3yMZHpfqrkMHQ4q&#10;xwYWvS0498M0j0rofCqiDUxdaAS+rIDhaWTp2xzgzmxWFk1jRMmMJQ+nsTjAsCUPpoHTbk5DFt6X&#10;RpMMD6SJfSj4fgQQaRy38yg2zSRRHg88Gk9kn9z4Y6q7z6Xpzc+n2jUvptn1SCaY/7OY+fyLOWlm&#10;LHoUR7o7zW58FAegqkwOsZhBuTOYEzobSFTDzzVxGmyiSr0ZjdIGdEkbSdw30qewDsHeVrrVNhDt&#10;V9CzsIyRJbWX7Ukr2WZ/NuuczqZAKNy5mIh/sQJAbi0GXsCA2gt2c6GhUsdzKTKGy2k7tXXxWnC/&#10;0xt2QnFejUjyWm53vgpceWv/3zSg/HMcoJIEfxNB9W6c4CI+9+8zSdBFFPlsElu5fuBNNgbDV9tD&#10;hVsZcxj/WPD+SJLgyVKdl7Rifv6onOPteJpXZqrbZ3raJgx2Nga8huFST/ELn+QXXsYvVG1neVl5&#10;845WY76B22u45GJPUwHaWhy7ncf6Il/j9jpub+bnpEEN6yYzb3Cp07idy+/b0Lzv/yXq/30w6EBT&#10;vDjyhtZT5TRWXM4E789B0jwVh+6D7mW0DkDUH0NVsxrqT7w/m38vAPsuhPabT4N3Lc3ai4mSDWj3&#10;dYRGon/TNZ/S+vg5kOmDNO2WT9KiO/ekqcwLGk8z+XS48GroznnobuaSBFcTeec3I19owUDB6NNY&#10;+TNu+WNp4EKaW057NU1d/Wwa1/BIGoMeZxRG26/5ydSZXKF702NpSPMTaTgrTMfSyD6S+wcxtnDk&#10;ssfSCGZ3jgFGTSA5ngOkqWXjo6fAOIQ9E5ueSLP5+WlApVE40kTEP7MQz01m8fXo6jvT6Fl34mR3&#10;pIkswW4ioV4Hc7TxLJrylWkwmXkDUynWEP3X0qLZwmnQQMK86gb6Fu7+Mi265qu0nNExF6HS3M4S&#10;knPZqnM+EFAq+AwdgOLWuVCc53FdSPS/gEBzFc5yNQmu05mvopHlSmamKm3eAfS5BlHbLW99ld5h&#10;BtPfDaD/dCfAdoQ82IrB+g92yvOj15lFw4rCNfn90Z4AqDhnAnlo5smmVKjPfAzXJI3/AqhOxoDE&#10;wCpUjz98lr5XZvOM/5JyNsa0GyPeDfw5wLNezC9zrLRJiMZ+PZfCNyP37tZ/W31r5GeN8D7eri9P&#10;Ax93Ns+lsRupxf2qRD/ij3iL2zv5mYdan//vskQSYxp5FMD+t/8OOIS3Qa3y2Nvhkecz9mQBY8qn&#10;M4luzA1fs7RufxoFwzEMY58A1p+M8U/mdjYnwHx48flMOJgP6zGXoU3zcIBFyJiXUPpfdt3e1HAz&#10;isrdjC554lNyiY/pEkOGvPPzNIfOrgVEydnMD6pmjs5UjHQcUXwYWH8iw6pGkcj2Jsp3a3wwDUOr&#10;03/OXWnInDvSQAZW9eOxXUiAT+FxfXGYUVt/kgaRtA7HSIczn2cQWL8PCfEI9ntp/PMw8mqi/QwG&#10;Xs1g0ttMov00oM9Y5vmPJ2mexByg4bUPpn5zb0l95u5OwxY+kCbhJNWcGItpnF8Eq1RHFbqevuOl&#10;jElZhkZoEafMcsYvLmMWUQORv/mGz9P6ez5Pzag3m26iX/rWfUy4pkWSAQYXY8jnwuqcsYtKOJBn&#10;OxD5NAz+bLj+c7jOxRku4xQITQ9w52IS30txhMt0AkYW3khl91p6r+fe8RI7uVxd9Y/L6P4+J/EE&#10;eB2bUPC+6F6bWaja0qcbjI9FLAVtQKBcyDOLyD9b7l9pMyeAJwHrRFuy6zF+PLrgj/sDJLMj6ZJa&#10;jCGey/UcxvoCv+DxMPCKxke4YuIq/yps2Uv0dpeqsEdv1NB1hDu4drZ+/SD338XXN/M4n098b4Jr&#10;q9rrrc9pg4J9A94n7DEhljK1i8f36h/2dn1LjoK2/2kiP8vpbGIfw5jCwSSwIylujQLqjMcBpmD4&#10;k85G+YnhV8ONL2S96FymIMxjkNPc7XRDgYnrSGprb9nLuMNPU/NzzAh6FSNhd9i65/aho9+XpuzA&#10;6G/5iqj/URoPTJlMA/gsJiDMZL79JPD6SCYzTIUNGsvM+zEkuaOI8MM2PplGsRF9JBXiwRtfTP3Y&#10;wjIM2rMfuUQ/6gJDifyDm59NfZjrM4b7JjJLpwZoJFM0Z8njaRjjzqfCCM1lUO00Or8mkzSPm39n&#10;GlV7XxpJPjGRr6ehEp1HQly7huQZmLSQotscKNaZTIubDZRaciYNMDSrNLKNfTmDqJaQ9C5hKkUt&#10;q2IX3rQvrSJ5XEN1fD1QYhNI4OyX2TfMBp6LaRHdSuK7xc431ABnEfG34wDncp0P7LmQ+4RAlyEp&#10;vwjcfwn4/3JOgaspbj37d7Q8rq36x9IZf5/xB5vYmhhufRTjH4d2x8kMGrYX1GYeBS/YnpjiAM6f&#10;KhzS+HksU5krVCcUVuB+1nf+xkNfpmGfoHvH8MXoN2OQ4v14yYHH/56X8vfep1NUEtuPuKITp9WE&#10;4+hrfSLbIZ3HYrIbywr8XT6e+2Wb/mFG/7++pouhPOfT2DEX1mfkTV+nARS6hsD4jAbyjDmX5hYK&#10;P+MZ9TGd+ftzKA7NR+E4i8G01Rj+fAy/Giw/m8kFc+limn8XTd+vMb8HI1j1+N40/1ZaF+m6mnUd&#10;UOjaj9P48z9MU+D759HcXcOUg5qL96QJ0JyzdQSi+MSWx9KY+gfTCBLd8Zs5EVY+mcaxo3fEikdT&#10;3wX3pP7Am2FIJIazvXEEMKlv7QNp6FJk0OQNs6Ay5xOt60mIp657PY3BkAcR/UfTnjij5pE0nYnP&#10;U4E5Y2vuTmOqbwf63JNGg//7T6JfYOYtJNgPpSmcEtOBWnU4Qw0nSA0jUhYzqmQxNYUm6gSNtEMu&#10;pZJbDztUh4xhwR30KyNrb2Ew8fYXWHeK1OWSl9hQT4/HNrRfZ5BHnUm0Px027XSc4TTIkrMhF86l&#10;ynsBfP9F4PwLifgX4wA7gDt2bP1LGPv/F0S69EWGVDmPn/bEwPdqdyhk5QjZhELZDCe3eT9S54ky&#10;QGp7LHKZ8ILjYlob3UuuHvrzZ79Kc9ROGImJ1v8y//39z6OB/1259N8+6p/+ex+iSl2PzGH8LUA4&#10;rgH0ng6CvRiOAwwD8oyC4Zm6DckD64emsO9qJrMtpzDibxKTiyddyHpTOPApV7LlnUFVs+98O137&#10;FcOe3sMwdn2Y5l6/h17gL9I8pkWPp7I4gGropB0fpOpb96QpOMUkZA0TYH2qmXI2ewOYfC2yZDD5&#10;UFoZx68BztQ/lHoyrXk4mL1fy3OpN325I8kBRpEY9+e2P4Nsx0NjDmeY7UwozAVE7dlw+uOZAuc1&#10;CAzfb9Y9adCs29NY9n2NmXtfGk+OMIPNj3Ngj6qXPoJz3JnGz70nzVxwLxCJ1ae8hjqq0EsYPV7L&#10;ra2RNdQp6oj6K5FrrDqP2UTkOEspBtZBc65+al+68G1GnLzMWBRmqe78nN5dhhTvQD91IVF+IzBn&#10;w24IDALmZk6Js3CEi6A8LwXuOKbwfAqNV1DtvZYmo9e//uczPP83+3vb8SXondy7m01B3Sn8YeVo&#10;JrbX0DV+tT2cArnFLvt5Y3TJbRXYE2PJYUKc0V91G38wbYWVuSr/dCP8v73of53vO+LOQVZEegx0&#10;IgrPUbQwDkDi0IO2xIEY/1DgzpgzgD3b0fqjdpzJ3PrJZzGpgkFQgzH8kcy9GXvZZ/QBv0MDyYfp&#10;BmYWLXn04zT1lo/T4rtZf3rv3jRtx940/LpP01R2G8zejUPcvjdNvfjDNG7LG2kW05anMHx2Jle/&#10;hodTF/bujqDYNYoBtP3A3wOJwH2BR31ghgbCBA2Ev+/Lfb1YWzp00b2cFA/R1P5oWgDHPwdoNJnc&#10;YBAG3xsj78+c/85Mfzhp6u2p+2QaY2bfn4az7HrKMpJhTodqaNI6nncRuUTNKsancPosaHo0zeJ1&#10;zCLprsM5ax1QxRjE5RSzlpPrLGW5w0bmAq2C2l1BZfz054n0rIS99EOi+buMO3znMzrmkCy8/Hm6&#10;yn5hsP86sP826E/x/0Xg/QvIsc4FOVyA1OECeP5LntyfbkFy8v82oeFf8rN3L9fvrsHwp9HLO8Up&#10;DkT80XL9wJ3JYH0GVmUL6e31JBhL5A89v9oei1xXYPRw3m5D1/hzGI3H2Yb+H/m/+z9Dzgz0mcQH&#10;Mhreuu+1X6duTBjuCbvTF6MfsZ3IfyZtcHw94wxOAk6DCQx4GsbsytHAnqE3vJcWPPZ+2kKithPG&#10;a+njH6cVT37K8osPSYD3pHm3fMaS6/fSyqc/TYse+CJNZ4LcVCDQ9Mu+TJPYaTUGYxyMpLn7iieJ&#10;+s+lAXDwvYnmvYEpg0le+4LZBzU8kbqRBHfAAXoDbUZi5BNIYGdBVy6Bp1/aBGZn0NVMtr6MYyDW&#10;KVN3p/7s+hoy897Uu+ap1GnWQ2kgW93Hs9BiEvt9R8MOjax9NE1hgFY1yXM9jtbAydHAkok5fF0N&#10;k7QAOraeq4YCXR0RvxHIu4yIv5zX3YKAbzkJ7/pHkD9TjT2HUfIXs0vhWnYl74IBvO59BG70d2/D&#10;wM8i+p99G3Qnt1Kel0B1Xkxl92Jw/3lAnnOp7N75/r8+5Ananf//nPlD2RQmNxDpHU5VEblp/Hzt&#10;xLaZOMDYx0Lf7/KKCs8v5qeyGdtYwMPZtcKgT9Od7zFB7T/wf0acdS9R3OJIHg7u73vdV6kDrEaf&#10;szF+8P4Alk6PwuhHYvyTuabC+ExgjuUIRgCOYBfVsBs+SvMfQ2HJeJQLPmK7CTCg/v4PyQEw/Ls/&#10;S7VMj1j6Y2b4w/7MYHXPHCTBi1nuPB4YMZx+31EI3LpR9R3MCJHuwJhOwJlBsDIjFt+d+kJD9iQ5&#10;7Q2s6Vz/dOohS8TjqzHSqczsn0vFdx7LLerXv5kW0RRTw3aX6rU4B0un+y34MWzOE2kMBj8ALn8o&#10;tyNYgjGamsAwHjdl6fNpKr93IpPhFiCfXsqQrZVQsquZ/CbOX8xg3PpNr6UaWjCrkT7Mh9qdB68/&#10;aSetkDdTw6CneP5OxpW8QTR/h62NH36V7meO6t20i172JnuIH2WSA0nu9juQewN9LobuvATI4+aV&#10;K8D65wJ5ziTyn/XU/vQswwX+rf47nOaijC2LMZdf/O94clobc41/Ao5gwWuccgdygdn28Cpv0Pid&#10;0EwRI2AP/25z7Z700qf/sSO/b/oNH9LGCOwZesvXqRfFqk5o8ztR1OqGA/TC8IcCfYZ4i/599Nav&#10;0zh2cI1j6+JAthaOuOKjNOXml9OFDNM9+/3PU82PP0kT2BkwbRec+GOfpI2vfJyanvwwjaXBpZo2&#10;wGqMZtxFH6bhdHONwXl6IWHuS6GrJzNGuhLNxyB5GL/5pTSYxXQ9gEHdGXHYa+VzqQPG2xVWaOTl&#10;76dpdIHNw/Bno+6sZq/vQiL/YmQLc5BPLMShFlCgmoucoj9zeMYCi8YR9ScueYoC2MskzC+mwSTA&#10;E3GE2cwLncgQ3PFuhOT5FgOHVjLsthEx3EJGqtdufS8tRgIxh8LXQmZ/zqZHt/HhfanxoX1pMzNP&#10;WxhLv+ZxpjW8sTddtofhYgSSuyggXsqYyIup2J5GtDfp1fjPM/KT7J5L9L+Y27OhO7dSZNzKdpbr&#10;2KH2bwWbj2YZeDaNyO8Oruk4gJPZvJ2kkhPWR8NH6JbTMefowgrVGTPvgTvgt7hoUfsrZsR8w9zz&#10;f6sX/q8THaj6MtNlIdFoGJTkIHD/qVCe7dku0hV6s9u2r1MP9O8jSHqHbyF53fplGsOcy5EwPwMR&#10;hI25/u00lWV4W95kVPd78P+P7El1T3ycZt3BtGagzlaiYsOTnzOChKQYZmjm1Z+lUejKh6P570kE&#10;H3LJ+2nsOe+kXrAsQ6AqRxNthwFvuk9liFXNA2kgjtEfDN4ZWUQX5vIPQyYxB2VlNVXZGeDyGmDQ&#10;Qp2ACu1MRG7LGUtex2z9WuoBC5cR1RmKO5dht/NWv5mmrXotjeZnRuBk0yl6LcbAp/Czw+ufSlMa&#10;nknzlj5D8v0mBs/FZIYlDKqtZSHFPDq46hH9LdxJUe9exGx3f51OZ1POJR/C6DAl4pw30fozI+km&#10;di3fC/S7AOrzfPYvn00F91wYnvM1fJwgqE4gz3nQn9tgfM4g8m+lqWg6K6X+aXzdP8wiZBLVir0J&#10;7PlD/pZsFlsYHUuC0StrCBnDWChPJzmg58nH0sXlJIdK5P82llN897EvUxv21kYf721k/a/saf3t&#10;/3bH1j/sz/3HPKqy7vQ8WIoxt36d+l3/VeoM43MSht+VhLcbHU7dNu1noBPsz1YG2m7Zl8Zh/EPZ&#10;ZNKHqueAqz9Kfa8mEXxtHw7wcZqJI9Q8/HGafCtSZiLghnf2pen3keDufA/q9OM0Acw//LrP0ggW&#10;Voy59L00gu6i7iSWfSkujaHqO5ooP2Dug2ko0bgv1eAJ0KNDYG/6kCT3u+y9NAC6cwYOMIuNLtNJ&#10;hhczirwGZxjPY2ezsGI5G9OXI1OeBf5vYP1RI6rNuSR5C9iuMnnTT9MYIt/YppfTWE6BuWxanNL8&#10;0zSI0ejj0O7MwjlmAYOqWXBXi2PWovxsJPmvZQ5/A+K/xtv3peXINjbRv30ObaxXfcpuZfYlbH+V&#10;GUUv0MD+9qfp5k8Y3XjvF2ktQ8DOuY+5/xQSz0Ixa6X3TCjl84n254L7TyfyX/IEyksUnRMf3ssw&#10;wX8dG/JZD4yzfJdP+jAmzGVuY2QygxsXY4aPGp8xRPspDqviQsufI3yL5RU5Q6u+81JKf/gUVBHU&#10;4M/D8Xd8/vP0wd+ZnfOPMbd/j4+9j/7e0Ug3TqYbqTOFrpOYWX8iIq/OOEBPup96b6IGgBMMpc91&#10;GHBnNG2AY1g9dAol/yHXsc3wFaYavPZJWo7idcJd76SG55hP/wnDoR76OE2554M0474P0oRrvkiD&#10;GBY19uZP00wkAtNu2ZMGQ5P2YqfXRLj6cUTkCWDs0UTz0bAsY0g+ByFR7kEHWC/GlfRl+vHIs99J&#10;Yy95m4j8BgwUowaZCL2ASD2WfGD65XvSXJbENeEQE3CuerYvrmMLez0bGKfSXzv24rfTIPRFUxic&#10;NQUjn4WQbSSPGw/WH8FYkilcC5jEPAunqGPDZC2apVqq3rVoeZpvYzvj04xefPCL1PIAGB9K97zX&#10;THD3p53sRrvyHQaDsQr2rKc+SacJi6Q3kXqfRbPQufD82yiOnkvjygUY/jZhzyP02zKifNojjDh/&#10;17zxX5/q1O7Of4LIPwXcz+Jpqcyc/VuZEX+8k5ox/Nnqe3AG2J7MtUX/4/F9LYe+n9L/+PG+9N/Z&#10;wDIJessVQf85/qtEnFdJ1Abe8mU6hQ/7FKYOn4By82QWNXQ9i8h/BvTnhv2pD8Y/iH7XgVxDif5j&#10;aA/szHjCxmfeT6u5zv8YVuj+PWnm/dCDL6F6fJdC113vUgMAnjxIgouT9L8GQRqFoZE730FJ+mnq&#10;Re/rIIpIk+n8moqeZiaJ8GSmHw+Dix9Hgao/soPBV7GH+Ia9afzOfSTKb6XxV+1B78/MH5pYpvIc&#10;sy56O+oGE69nGfctn6bp619KsxkxsoSZ+i1E+NV0fM25HMfb8XGafdfeNBOHnQncmc4kudHMFXUR&#10;n9XkaTTcjEfbMxtpczOivSWcggt3sICDXOh0Iv6Fr6PfYbry1mc+S2cQ6c9g19ltzEW6jSHCt7Ar&#10;7dY9jGl/gL4AjPosilqnQXVux+jPgtnZStFrG9H/NCDPRuDP+fTwjr2SotOct9Ovs9hj8PWvp48Z&#10;Q/mv/d89DC2OCq9LKVxGwSbGHAFbPgnGR2WndKdNLIrbGFme/enTX7X0YinK0S/uS9Uc466A+c/0&#10;3wfkLatf/TT12fVVOgnDP5Hk7iSM/yQauk/azglw2v7UeQuzXzbiAMy277Ppc2oAXDR+9EO3v/jx&#10;99PUO+nXffer1HcXYwMf/iAte4ZJCS9TzLr9gzQXw59x93tp8M3vpzHXfJQWPfZVGng1UZwxgt1Y&#10;Fjfs4k9ppHk/zYFpmXou09kw8DHQmVZdB4PbR9z+URp1x5406W5qBJe8lqZdTCJKr24tWqGZnByL&#10;qR3MZFDsZJ5jHizTpMs+SIuuRIi28T36BZAnqCpFoTmPSvOCB9Eb3UKBbt1baRJtjtMp1k2BtRmE&#10;hmcGTjEGh1hAb24DBb8lPO+C3V+kVfczfv1BRpawGec84N32lz5PF73F1kVynN1fYPgY/yPUe279&#10;hF6G22jjJMJvB+Nv28UwLxzgLCQN8vzbkZBr+Ju5PQfjP4ZNjtlEoMVCDHL11+mPz2FH8PMf/Kue&#10;Ao+9y+aeha4cBf6I6edb9NL4gT9WfV1OIc05AUkzCyyyHq/vaxnGRPDlZPQKhP4z/ffSZ1+m/0lk&#10;7X8304aJaIci3T0Uzf6J6HpOoJ5xCJi/I8bfiWS358YvOQG+QF78Kdcnqe9pX6R+zKQfsOOjNO7u&#10;j9LZH3yRpj30SZoDxFn2BDN7Xv44TbrrvTQNwxlx68dpzkOfURt4Oy195vPU68oPieREdKqng3mO&#10;ESTAky5lHifXUBY+jKZRZSpDp/pxIvS65L00ixNlGsK5qdcikTj/rVTHgrlmeoAbweoLmY48H8Xi&#10;gl04w41gdwpri3d+kta6HA+Drj2fi4S7efcHaeGt79PHsC9NBPIsZOn0PDbJOAd04FlvUKl+N03a&#10;+FFauGtvWgSdWXc76tU7gTkPsnD6YSYxP8fq0ac/Tlsw/msZKHXRB/vSbqra95NQPkxA3EGR60wm&#10;YmymsHUWpMjp6Hu2EvnPxPi3QiVvhuk5jVPgLMiFhVSIewKh/4J6QTaZwtMipqlthlThfR143bvp&#10;+Y8+E63/i5vaa599nn6+nt/HsjmT3nw+RS2ru+OFPER9JQ/jELuZA1jhXbj/mxZeV9oTyrH/PMav&#10;luQYJMjZOqqXlOdXsu37uIu/TIdRyDoG7f4R53ydjoHnb386EGgzzA8Jbz/ozn7rP0dx+WnqR/dT&#10;v8vfTT3A/j2v+AB5w1dpIgzYrPvg9RmR2ELkr77/Ywwdbv5RxHAPAZV2fZSWPLUnDbsJh7vi/TTu&#10;CvA+SsnhzLYfQJvgyMv3plG0242CoZl41jtp0OUfpiFExIXkDvNue59c4V22RmLUp78XTfEtJMOL&#10;MOD6uz9NTQ99kKbfQK8Ahr9kN/oikuUaJMkNONNikuolu2CJcKB6pjRXczIsZLrDEsYXzrkO6TXf&#10;q8dxpjJot/Yu1Kn3Ile+jz1bDzGNguT2LAYSbwSfn0Eusw2NzKUffZmuB/LczIBgKc4fc12Orulc&#10;pM5bkTVvw/C3k+huJeKfobiNBHcdvP8WKOUzwf1jcdhfXc/OZkYt/gHN79l4jHAJUXkLDrB8f/o5&#10;qsm97/gw7fwJg2diD9u/zH97f/ZV+s2VYH5XkrqBHfjjzt0odLGuyHk++USaWcY8iHMQ+W/65puW&#10;Stbs4on/PJBnF2MMMyjLP7zq03QRf9tgWJneFHGOPXN/OhSjP5Sk90gS3hNOg/uH7uyiA6zdl/pv&#10;QKuD4Qxms/kgEsSudEL1A4ef8d4XacxusPe9e9IKtsHUP4Oi8+EPuT5JyzCg6se+SH13QoU++Uka&#10;z2O6kcAOR/U5CkOcSPSddD1dYET6MVfvIYElmSUaj7ycHOA2tEIPErHZLTyLTTOzL3grrSRJ3kgx&#10;ahU9wQvIFRbe/SFN+TjWjewB4xRoQE4x90IT2A9TPTWGOSg0511F08pdPA7Hq78WSfYNH/N4im8s&#10;j6tDllHPa5186btso9ybaljevfDuj9O6p/ekc15hC/uLcPw41JbnMd7XWWkEq3M7cGcnu652ffFl&#10;uomkd/uDVHWJ7htgeraQ8G6nm2sTkX8r923E8FdwGmzk63XQn8uZ5XMoedNvrNmTejwJk4heKpuC&#10;Ayyj22qdJwAXJEN26Sfpr696k9PnnfTGJ54G/7zg656XvyTHyuYAt+T3xf0upDPptWcXxie30DUC&#10;2DMNJ0Gl2aLfqaL8u9sS/2V88d/6Wejw4QO7hIXWh95LpGGezQCi89u8jHoMoJrIdDgc/2FE/ePA&#10;+0dT5T0Rjv94jL8DBa5uG/dVcP/GT1K/tUTvNe+nIczS6cIQqton4fcffS8Nuu291PACxg9EmHo3&#10;WniS37lPgsnvhO+/95M0kftmPPhJ6nPdJ2nwjZ8yLfkjToU9aSJMzTRm7k80McaphmH4g5m9vxBI&#10;NeUWEtE7v0rV4Pbqs3/KcuxPSWTZ5n4WMuQd76V5N1Hcuo9N8I/D88PM1LKNfuFlbyG/5tS4Afhy&#10;M89zy9up7gqqwVdxP1CthlbLZffjlGiPau+GJeLvH84s/3mMO69mH0A98O10Tq/zfvp5WsHC7wbe&#10;r5VP0fBO7eJqdh7fhJTh+s+/Spd/yuArnL2F3GGdPb0Y+VaEbJuQia9HMLgBw1/OZLzVnAZr/Zqr&#10;nlxgOgLJ7y/9IP0Bm9E7PJVSVT0GyUS1bN3+lK+CTm/m2ooTnMeFluoXabIZfN3b6ZpnP0x7Pre4&#10;+k9xhG9Txwsw/pkUusD5+TRGmcjtw/DkNq6Posg16oFK5JcKPWD8muk/5df9W5v3//r7/vYVfwY1&#10;O4Xk8xeQGGRo8kOluv2rNJVKrP9d9MretIkZnl2v/zIdct5X6fgzuIA87U7/OrXf/E06FgdoD+zp&#10;xQ6r7ms/o7GEiM9wqAFQiSevehdc/1kaDq4/GD5+3pN7qYPAxDwC5fg0SfAT4H2qvlPu+yjNegB4&#10;AjyqfmRvGkvX18jd76aJD+AE1AwmcxJMZpXSUAx6xLUfpe4Y+vQb30rjaI0cC2SazWNmXsE0Zopl&#10;dUxhWHwTSetlr6ZZQKv5ONUKqLw5l7/FQj0qszvfpv+AsSnM6q8h2V5w3Ydp1nlMd7uXr3mNc6g5&#10;1N9GPwLPvRTHmbHzXUa0s3HxaYZT0ZewAx6/hVNrw48/S0vvZEbPS/D3zP6/iSamHR/vTbu5dvGe&#10;7mDV6xWsod1GMWsrrYvbmNiwEUNX1bmJ6q5GvwqHWMMp0EK3V50LQIBE1bQ/DiKv+m3Ghf8lUu8/&#10;wyFic8oiilCrUA6v4N8tXKu5zlBew8WJnLV8kn6NbfKjbnk33fCTPemz/Wzk+Uf8N+xyq7waPRCH&#10;/VyV6q5N68CdcbQvavij768Msfq7xv+P+B3/Th6q8bOdY+/X6VAbmIEy2TbexNNTKpBqfAe+fcTD&#10;H8VrfQ9V5i006Qyn0vsDoM/RSBqOosJ7JMZ/wmai/wZOg/X0MK/fl3qRmPVb+0Hqw7S0/gyM6rrx&#10;g9QFmDL63o/TMRSkpgChGkkMV8P9b2Qb5NLnSSwfJ/oT8Sdh6EKhWY/tTcMw/un8e8w90I8PoBVi&#10;E8tE8oj5jyGJuOb9NIFK8eib34LxQQp9Af3BF75FUz1J9GUYNqfErAtfS3Nvwpl2U8zaRZHrfnbh&#10;3oH8AYdacO07dI8hVbj6vUhqq4FMdXdSrb2epJwJDVORW8y78q209HZyA6BVXyJiC6/z/Pf2MdyL&#10;LY3AuFo61DY+oUL1XWb+f5Su+RR2hx6OOzD6u+jd3gn8ufgVWCC29GxkbOMGoM5m5O6b6fizi2s9&#10;mL8FY1+PCnQ5t818v55rEcY/D2g06spveU8/Tb+16NV0CEK4X9gI/TmGSNwoA8Tn1AT0We4pwC0y&#10;k+x8nOLsyueXLeOzXP5p+t0LWL304Lvpp3v+YbBo/NUYvxtajPguoXMmP1XdfBLXRCjOURj/iHuB&#10;ROQC/9GNfxsb23+N1ruMwVLZ2bx5Gz1OVajuT38I9u5171vpG3oSPNeeY9tjA1Xsv6aP94cY/yHI&#10;mA/f+lVqf9o3qd26r9Pxqz9P7TH+nmv3osn5IA1oeSsNWv1W6r/+vdSbTSW9r38nHc5C5sE3vJGa&#10;XmQh3csfpO2U/hc8C8YGMozCiIfegsDtUZgVHKD/nZ8BgT5NY3ejx0EWMQ69/6CroSSfhde/7rU0&#10;Fuw+BScZaaJ72RvIqmmAMQ9AVjH3DqjPa3gupNPVnAZTYElqSbZXk2zPvuGDNHPnB2n2jj1p0a73&#10;06SrSHb5d+NDOAETpOtZdTSHnoP5sFFbXv4ojYBnr+ZEOvMNKrSvf4ZWh4b1J16jH+E9Fl7soYDH&#10;/NEXMH6pTYz/4g8/TjsY/34lQr7NVLRPg8LcyqgSry23gvkx/q1c62F+VhD5l2HoK7kagUOL6JVu&#10;4nFL+LcDgftywn5v8Svpt9ko+T/ZOpOzFC6bBRZfzeel8S9jQPLifSmvgxnyszun9TrdUwEnWMVF&#10;5f2/QAJM5/R7HUbn/+u/2bdg/GMxfObwO7JEyJONBeqMQ9YwHqw/8p6UD94VS+r+Qxv/biLVr6Ku&#10;LN9B1CcRy+Duc9803sD/goLzd4AhA57+MH3auvvro5+x1IEizZ9h/H9x5pfpYLQ8R2yl8MV1IvnB&#10;Kev24QRfEf33gveRHDBAdiDc+BCKTr3hzjsgWjsZ5qfXzrdSE0a1nRk0jS+h63nqo9T4U2jSa8kJ&#10;4M6nPEJvL8Y+lpNiPHnA1Ec+SmPug+68+5M0DketpUFkNvTmMB4/Fcw/+mZOk1vfS5POeQM4A3wi&#10;ss/AYabteistREVafT4FqgvfSXMeYLjUK1/hOOzwugl8z3NMv+ntNJNOs6Xg/uns4poL/Jl/Dknz&#10;EzSng+lr7kQecdNbbG1BovDe12n1s+wTe+ptlvfxfOQvK378abqeLZgXv8UOX9bC3gqnfx1Lxne8&#10;w/6tp5j2wMgWI/3pGPpmIvpmjH8tUX4Fhr6Sf6/kfW8BCrUAMxsdA0kQauB+r7n0Bgw9i7oK2qM/&#10;oH/2MGot/4Um+WwchreUnKyR6L6MHKCB23n8uxnYs0m4ynUWF3A0999rCGrrcYKNqBAuJCDc93Z6&#10;LRLk//O/tffD8TO1IWdSQzStjL4PapNIrwN4ArDDIB90a0ib/8Ma/z4i+cAXYXOg69o9vy/9Ftg3&#10;o5qZK8lGmn0QGPS/w2D8xq49LKurQB9nEJ2J2OoYJq79ybav0g9heg7bSKFrLfAHSvTktUT+1Z+l&#10;kxgAK+QZ3PJ26rvyjTRw5Wto8V9JPdDJdDn7J2kI0Xbyox9G4WvBIxgiPHk1ze2TUEKOBOYMvBHD&#10;fWBPGg+LM/DWj1IDsoixt32SpgBzJuz+MLWgC5rI6x1NMj5292s0139AeyV1AKZETIAinUS32KRb&#10;6bvd9SYR/s00m4rxHPj5Ofcgo34c8RzM0Zz7PmWlKr9nxzvIG0iqr0R4RxFsAVqa8UCnunt5fc9S&#10;GLvxhTgRzvqAflqaUVY9/S46nT1p07MU5MiRLkSqfRs07k4S3AvefD9diyNcw9jH8x+H97+VHl7k&#10;C+sx5LU4wDohDrfN/FuYswoHWEWEb2aim1cTSz4auV2u8RP959MjMvJsq+cfpO8veCb9OYK6PyFX&#10;yMYiNxCXNxHx65m60EDUXwAUquUEX0oQa+HC8DMCWU63Xba29VqPE1gvYPH2L9MHPQOpyb2v7+Fk&#10;/9u8YNFuIr88PiMJ8/HAHPYY5KOI9l5syMnH3pnyoTdGoes/oPGzevIjNsI//2laxpSJU0g+ez+L&#10;lICErQ3KxIzR4m2u25++y2nwHYotGeNIvgtseBoGw/8e/QBpM6NM/gxZw1+C949Yy3zSFRS/WGtz&#10;wqrP0gktH3G7J3VtBuqseodOK6BPyxupP+s/B2L8PVnu1pk+3Q4kj81E+yXg6IVPfwTE+ZicACaF&#10;iDt4F3JocPpYsOrg2z9O0+/HYKmojrgL/I8zVpNkTnoY/dC9JM0ky1Pu5P7L+PlLXk8DzqbphOeZ&#10;/wgM0LWvp5m3vpOa0VrNRmA3DanDAk6DKbcglbgduvLi91mojTITycNUxgw2EsWX4oRjr4M1gke/&#10;EBn2cnKeZvoOzqAH+XwaUTa/yjjz15nu/D4T297/Mt0IzLmH9+UqjP5a9h1c/SHT2u7/iv7c/ekM&#10;or0QZx3GvImIb9Rfj8E30vW3gpxqJZz/Cox9FdG+hYCzDJjTwNdLaY5p4lrIY8ZQVxm4aU9qx/v3&#10;h4ufT8cwDr+8GNjjBIV6qsANnxH5MfpanGDWe9wycHYZxr6uEvmDEvXWnAB4Go6wDiewZsBJkDGo&#10;93vomtY88Fb62f59afEukuoRjCPkylnwkY8j6g+/nes2DP8unOC2lA26me8Dg/4jYX63sM9/GQNn&#10;M+HvgoV3kOx2eRJMSxTrxnSFX4Td+M7ur9JBKDjbXPtVqmJ9Zo5wLcPQjwVWECPSlyS+c3GMPyXZ&#10;/V0i/sGr96UjV+1Nh63Yk45a9X46iWUOp6z4IHVifU8XcGpPRoZ3WfMWCfCbaRCrhnrVPZM6s3Or&#10;PYuam19iqgN6mNk0eR/B+JJONL+MwqAH3/dF6nQVEf8nRHIw/xCqqcMoVI25k8QTWDIK/c/sJ0iA&#10;kUcMgqocxXiQsQjhxpAEj4SunHM/uB4F6dSb6LflVJkOuzObnGDyNjT9FMPmc83Z9Vmq3kUTyiUU&#10;2VY/nWagBZoC9PFkGcNiu8VQmRd+wMx+DPy0nzCY6pUPkWSwtOLl9+lPgMtn6bcTj2/G+Hczm/VS&#10;6iKXvctw2kf3ptMY6HsGBn8acGYrrM1GjHwzX9uvu5oJeCuN7vR/NHO14AjNnLiNTL9rpA12KQmv&#10;e44X4whOwh5Ly2g/6M4eq99Of868zMNu+jz9ChXpbCQGuoAo3cxnVEfUryEZng1NuRBVZv1XFMX4&#10;nFdj5DqBRm8eJwTSEbxvTevtNh6z3eR5b/pLplj34NT8i8vfTr/E1Lty809SwZb7jD1o2Yg7uG7n&#10;Au/3v5b77v73b/w/5cO54p0v0gqWYf8p+NNE9tfh68e982Xa+CU9uK9+ltqT1P4Wf3SJKFVGpZjz&#10;QURXGhMactoUM4/OrXvTlMf3RPR/gJ7Ug5nU8Ltr9qc/XgvuJ8E9quXjdBRbTY5vfie1X/ZGOpm9&#10;ul2Xvpo6Ln+ZFsOXU9+GF9KA+mfTQLqqui9+InXd9HSa/GO4/qeRQVNV7XTTp6k9BagOyBoGwJl3&#10;gmdfjEMu+SmRD6VktxuptD72eep2NWuUYH/Gg98nP4Y8msR49v3AqDtIsHe8S13gPZpm6APYyUZF&#10;EuvZd8D+IIFYQFI79waiPM40gUR4Or+nmkLWzDPR7dAXPOb8n6bJFMOqORHm3kW75bPw8x8zrfkz&#10;Zu2/vZc1rR+jcdqbzqUx5xaCwFXUQ3Yg+Lud+s7lPOZKkuD19Cafxnu8nei+HQ7/NJLZbRj8Vox5&#10;NTBnJdF8Jca/AgNfw9eriOyrMfxmHMDFfsu5z+/Vcl8thu8OhIlE/kFbP0A5+276y3lPo/l5L32f&#10;IVg2l2STMcwmPq96jH8+UX+BmhyKT/Wfp3whJ0IjkV1adB2f5wHoowPwdY7x51Clud/TIawZNHPx&#10;M23Xs1EU+rQNE6vbbtmb2mz4KLVZ9V46qOmnqYqVUFVzHkmluf8uE94Kd/8GH8qKNz5Nx3OU/9m9&#10;vPibOBbpw/2tB5i+RivdErTmw+Hau1Bg+iUqlm2vBT8yYDZj7U6JTq0SDpDzxhfw93nr0fmLbFO8&#10;DL2PzM98YMofwvD81sov06FAnWNXfZCOX/ZeOoGIf3zDK6l9A0a/9JV0CiuEOtc9nTqzU6v3Uubs&#10;LH6K1sQnU9/zX0gnb3s59QLL9ySp7XcPhn/jl+kkoFdPEttTd4LHH6cNkvGPw6gPDMEwp9D72uta&#10;Or1u+zgNfXBfGkFX2FiUmBPA5yOI5l2vBL/z9erX96WRV/40zSIfmMbPjWY31syr3kmzb38D46da&#10;TFI8kYrwWKQO0zCmcRtfRjYBA/X8XnRHDNWCoVmP9sgGnPOI/sue3ZNqHuD7CPKuYWLajr0Ur3gf&#10;jPo79n2dtlIUPOs59nIxiPfM3VR5ifpnYOxbMGonM2zkahHnM/zLJHcVp8E6ktvVnABriP6ruFzr&#10;uhKjX4Gj1CEbr+WzmEtr7FQG4o6iaWYII9RPqHsu/ZDRK4exXzirfpmKK9BnyR5gzxesDKIIxh6t&#10;kCEv/BD4w0mwgKsJw17K6bCCz3YjP6cT+DWFslwnkDXy3+u537pBC0kzDpWZSyzmFGEfb17/XioW&#10;/CSVG96Oq4ptNm2o5/y7hD07oNyGPvNe6vcsxSB2AU9jU8z4N79OI974PA14jYly736ZBlC0OhF6&#10;8XASwBJS5YyFDPl5+1PBXJ4Sp0NBw0pB0STnuMyJBPkqHrPyZ+m77KndTSHnLViNEy/4MP1uy5fp&#10;j1d8mA5f+mY6pvG1dETDa+kElsadxBbFY+tfSscteT6duOSZ1IFWwS71T7A5nUbzVY+kTowm6QnW&#10;bk+TeAdkDScyyqQLztmBfKAjEoNjL30n9bj6zTQJzcxA+P6JMED9gDm94ORHPfR56n03UgoEZj2h&#10;PnvA2IyiEX7gze+kIbe+nWYAe0be9VFUkMde/hOKY++mmde8mhY/xO2976XJV7HsGmpzNNF/CPBq&#10;6LkMsCIH2c5i52UUqmaTa6zg/buKkSErXqDfmPrAsuffT9cgVNsMn38+OdPFRPtb0NVc9dnXaf2P&#10;2cVLH8Jp4HWrt44jPB2os4XbddyK81fD768gsm+E3VmLA4TRE/mbcYTldIIt5313o/1SLxyh3iHA&#10;QJ6pKGRH03o5hN6CTkueTUewg+DEpzFiTtmMbZQxR38pkX8egjQW6oX4jN1ZWcPHKQcK5Uu49QRo&#10;wlhlfTR+Df+AAyzns9UBhEImxKv493JOk1qKaYt4Tk6TfBGnCrvN3M0be7qmk3DX4GD/njD/2xjk&#10;hejGR76ClBgJbc3HTFr7CSNFMPzJzHkcSZl93Gufp7oPvkwnYvS/dtfnqQ2jScq0JgYzAHefI1co&#10;aEYvY/w5WD9HwhCXb45vHJH+WERd7xH/r4ar/yOw/p82fpR+WMemcpZHH8uO2qNrnk7H1z6dTlz8&#10;bDp60ZMYP62GC55MXVnm3G3Dc6kX3Vj9mazcn7HhfarvTl2QDLc/54N0IouiT2Gm5ynnv4tg7u10&#10;wva30igYnz5IlmV2BtxGwwm05FROs4GMQOmN8Q6lNjANPdBkKrNDd9HMAjXZcweT28hRqp9mggRK&#10;z/EY9hQ4+VkPQo1Cnw5H3jwKCDQNZxp4wUupz0U/gcdHEvETFsp9AMR54ZO07mXxPpIFpBg1D7Ep&#10;5l26tEh617z0Ybqa1a1X7mMcyVt70+ZnmNFPQn4u7+N2jHYLBu5G+q1E9o1g+A1E87VGeb5eAwSy&#10;0LWWx6zFIVbw+BaMvZlZSMvoClvCSbGMaL+EazEn8Czoygmnf5LG0LAzEs1NZ4LIUfQT93zh21Ra&#10;j/GNg4YcBxsj9qfym7k0zpmaGijGm83BQRZyIizmBFhKJJcaFQatZbrIWgtkXNCj+UqMfQXfMw9Y&#10;thfj/xIdEY8n4ucLifzz6exaSOFrNo42B9nDHNeS8rz//xj//zoL6H745XogzNiXaPp4+/O0gFmb&#10;g39KdKeKOvQne9Po175Ih1MY6kjPQR/u6/gsUuUHv04FDemOWQlsL66nHTHfUIE5BVLl3MjPbQk6&#10;syA65GD8ooUjlArjBDDxT3GAKUTb3699O/0Fi95+wHbE4xp/kk7A+E+a/0Q6tfaZdMz8x9Ip83+c&#10;2s99LOBOl3mPpF71j6X+DIbqxMLnLvPvSZ0WP5Q6L+eEQJB2HLWAI9GpnIju5virPk4DYVt6MAGt&#10;yw17Umf4/B5Cnrv3pH7oeYYiiRh7B1j+qU/TghfpF9jNqYAz9OU1jTTq38PjryUpRpk5/h4kClSQ&#10;R0OjjrgJtSi05kgw+qBLX0sTaKNc/sr+tAWYeA4Mz8YX3k3b3/okXQi0WfniJ6kGUmArBat1P2Xi&#10;HNz/VSS7FxD91wDVNtKzux1ZgvN2tmPImzD2zcAZo/5GjHkjhr+BE6GZyN/CqHKx/2qi/lruW8fj&#10;VxL1m8H3q7ht4f4GBiDUIGuo5hSeBeSZdDrQbuPbaezmt1IP3qPDaODpw6KKqtPg9TX8UfcCSdDd&#10;N2K087h1eyLLJbIFGCfNMPk8DHceTlBPklzHSWB9wMhOhK/AHz5XKvMBd6wZ+DwNPHbJJ8AdDL+W&#10;yD+fk8Q1pDhVZVEFDlDDc/7/Y/yieuZ5Ip0d/8ye9D3mXx7/zKdp2Fv02b5Kk/nLX6ffhwf/3o8/&#10;Tz96+vP0F4/C7oCRv/sAbZZwzxlHbUa0iXErJjuyARa31vhGaPy8CfE180fXY/xcxRocYO3+1IYE&#10;t1jyacppV2xCs/4EMthj2Jr4e4tfS7+38IV0VO1z6Thw/fE1T6Z2i55I7RkFcvL8R9PJcx5NneY9&#10;lLovfDB1pfm849y7Ug+ifu8596UuzMZv59BZtDbtcITjcY5jWTp3HJsMT6b7qt3tX6RTb5QB+jCN&#10;vO8T5Lx7Um9kCwOhREeTDNdQr5j1FL2/nGQ9b3wnddvBeHK4+cHUCLrfBFNEPjCE3GIqyW5/qszD&#10;b8YZoEfHQZ0OuZHi2e3IoJ//JG0iFzr/Y2bwg/cvBTpufmMPLZavp7UY/IZXacKncLX9LZZsQJ1u&#10;hH064zqUmmDz04Ax25B9bGGyxRaMeC2Rfw2Rfi1DvjZi5KuJ9isC6xPZ+bfwRwdYhfGvbo38q0hu&#10;V4H16xj8W0OtZQ4jYGZSDZ9M99gEdErDaOzptvTpdBwLOEYzq78tvcjZJDD/UFiYqdzWEendqsL8&#10;/FgcgRY/W/QuEZvovYALWJQv+pBqMFp9rmwZdrCCayWfu5BoGVczeR9OIOzJGjgtFgN3qmlnNOKz&#10;wTJfCOyZhdyBZXX5Apilf1Pjj34Bht5+wYz8l/emE5h8cCgL8P6IERdHU008iWLVHz++L/0G8tn/&#10;SoP0z9MgXcVsyALtSE7kcZZoTJYjuuRgzJzxIxldWBp9OMFGsb0Qh8i/2ijPz63gImEqOBpLy/al&#10;Nk2fp3ITkaFhb/rNi9G6AAGWvoVjNb+R/nTB8+kH859KxzH646iFj6Xj5z6UTlj4CAbN1/MfTu3m&#10;3p/aMSOzGxOQuzIXs/vM21PnefelPo2PpB7Myuy64vHUiRn5HZnI3GkDz0Oiesy576RTEKF1uHNf&#10;Ou5qGtoZdNWHPoO+uz5J3a9B7kDldwbwZgIOPgan6HHD26nXze+m/tQDBtzE96kTTKDa2x9B3Cig&#10;zUTaTcfeQQJNAW8U49MH38w0aejfuQzTqn0B8R7TFtaTD51G882su9EGkXRvZvzI+eh0LkCysPKB&#10;dzDiL9IaRjGexjSL02HFTgO+bCPCbybaC3E24BAbuX8diylW4QArlC+A/Vfy3q/V4GV5uF3nCcDt&#10;KoadrcD4hTy1Tr6mPXT2OXvTdMa4T2Zp3ySkISMZtttz8SPpZJZ4DH2FzwdxYTaPJpMR8O7TKDjV&#10;qMbESEdxGrhHS/gDHMoXg9vnEP3ZupJXUxibCxs0nzn8whbrBBh8trxymucaPFdO3SZbzv1E/6wG&#10;JSnPnS/gZ1nOHdDKPMPf929q/LAs1zHz8TAGnv4mBv7rTAX7RYz8oHu+Tt+hsPKrNEeX7+cIozpY&#10;oAtvg3CqMMrz4cREOaJRzkx9xq0EnVmA6cP4xfJSYBRCjPY5ia3JbU6lsGjGeZZUKok52LFY+nkq&#10;OBarFFfVfpp+k42Dq3DGdtQNfqfu5fS9uU+mI+Y/mY5c+Gg6ev4j6VhGAbaffz/R//50AteJM+9M&#10;p8y9m7k7t6cuU3elHrPvST2Zhd99+k2pe82dzOB5OHVkaUTXJn52w7OwSM+kdpe9mzrRNXXC9XvT&#10;0UiMuzD++0R6brujAxoAmzOGRpiJ0J59SYy703QyiEjfnX7gXmh8+lzzbupFxbY3uqABROuxvG+j&#10;H/gyDeT7o8H+UymY1TFBeTLKzaVQq6t/QuMLRb86OrOWMFBr2RMfxYlwJnTnavKFNbyGLTSvb0La&#10;vR5j3oAhbxLj8x57GfXXX83uMfKoLXxtMUsKswXjX0sAWsO19ipkInL8XDpCC59FE0s+6jD8WrD+&#10;PMY+zmHTy2wmws0A60/Y+mYawrToDswUOolFfSN/wmflZMBacPgouPcJFKMWYdDzME5EZ7FBERo0&#10;pw1Rg8+qOQVmabQaf+sy6bk0q5DIRo9AE2zRcnMCJRM4QXMF+uRLOSHqxfs8tz/rYjpkFrn7uYBD&#10;/2bG/xURfxsy2j9FXlAwMz+WXhvJKZ6UiOwFHUElDN5/OzG65GpUYQ14XvoyDJ432Igfbxz/Dv2H&#10;cAdBlLyvjqC2R+hToAosOP6KBt6MRR+lYhGsweKPw/jbUtQqraQijJwhm/9R+gFbVsbBIh2KCvT3&#10;ifwHV/84HQ62P2b+Q+no6fek9rNIamvuTx2ANyfMuTu1m31HOhYnOLX6jtRj1q7UkYGx3efekTox&#10;F/+U2XeSF9zNz9xOsYwZPWe+mE7e/lo6mVHgJ9DQfjLsjobfjiqsp0APKsEDoEqH0Mvb9Y5PUze6&#10;rgZTnR2864s0BOlzt+thuJBF9CNX6E2SPOEReotxnuH0Cw+lfXLC/URXagaLMfbVwMZl9OIuQnpR&#10;h+Evpa7RyNcbqUO0oONvuQgun1bOzczkFN5sBaZsYA3RRiL9Zhgy71ujAxBk1oH918nfY+wWs1aK&#10;8bldz8ng/Ws4JZr5+bV8Riv5LBqhl+vddAPcWcBsoQUsv7Bhfzq9EJNYrTqIRXzt59+bOp9HnYPa&#10;B4sQYXLA4sN3w/mjt5mLCG0uuHzEPRg/OhyHS5EDRAI8D0N3u4o0KCMH81lIlR06OxfHALvntZwG&#10;GjqsUb6Uz3kpyfQSrkZOAqM+a0nd1hLrSWc7rQ3tD3DoX8n4D+jsv03Pwytfue+rNObdr9N/Maqr&#10;646huK0XepAYj67+3olx3m+U17hV+IHn87N4s/xaNidUf/z7bG6t+sHjZ7Qg5ioCwX+yPSa/Bdl/&#10;0VpAKWo/TAVRX+PPKaYUUF6lxe+mtjVvUOzgTZjzWvp9RpEfwwaRP730/fQHMx9LBzMD86jZ9xH5&#10;703tZt6TOgBvTp57ezpxxu50wrTd6bjZt6UT5+xK7ebcmtpNvy11mskpMPdWToRbUsfqW9OpLIk4&#10;dcUjqXPTfakz21h6tACJVjzG9ePU4QJgEBqe4xFpdaLBpAuFrV40x/c02b31w9QFB+nI/J/uTHUY&#10;RMFsKHlCTxxlxL10md1KqyWvcQyOMhYt0SiS4loGaK1469tUw4k6F4p00e3vpjnMFqqnr3cNsKiF&#10;DeuraGZ3+8qGc5g3dPnXXBjuhSS9JKbrMNy1wJYNGP4G4M5qrrV8Ri0Yegsn7wqcYTWfyWphkU5A&#10;QrwCw1/OZ7Scuaf1nMaLiPqLoDbnY/jV21GlMmFiDlF++lamS7N/oH/Do0BHRqfDcHVjbHl24bec&#10;ymB6pQcjbiXSY/Tu01KINpLo7+ogJywwTz9WDYHbszlEfaER9YDMJBbuPscxsjqgUSPJbQMOQN2g&#10;WM4JsIyLzzhbwu9YwGdcjdHP4rkcUz6L5hab2/81YI/9s/dSPZzz2pepPXt9D34Z/GVVz0jvWESN&#10;26juaERvHZBrhPdSmHYuDqGWYyu3GrjRHSYnEludwe95bfBqxf1Gf5PdwPlEfqQL+UouKLK8zqjP&#10;mzD/tVSq5aikmbk09+X0c/NfxRFeSAfNfDEV019KZQY4HUHf6Q/Rvv/J9AfSIdPvS0cR4Q+bcVc6&#10;lonI7TT4WbcS1YnwOMLJ1belUzD0LowDPxXD7zz7FmjQW1LX2Tdx/850Co7g97suuINEeVfq1sRw&#10;2aaHU3eWR3Q+8+XU8aI3U79r3kz9oV67ot0R2vSiatvh8k9SF6QOQ2+hIAY1OhyqcxiFs/434xx0&#10;iI1Atz+Bnxl/F5MbfswGFSM9ha1pOMsCHtNw3/t0eqHzocl9Lc3zG9jCuJlWwk3s39qAI2y8EMjD&#10;bfOF5AAaO6fpegx/M9c6ov9KjF7408Ilpl/JybDGiE+QkuEx6ntCrOIkXkYPxRKerxYnmsdwgAWM&#10;RKxmocZsqN5q9g/PoKg1Yu3z7By4Ox1DIBlx/xfpWE7/GIbcDBwZshuJ8Q1gfeDPDBJeIn8+BunB&#10;WIx/GtBH5mcyTecqNNmens3jBPAU0IjdrA6Lk9fKCOEMOsESToJ55Ap1PPcS/l3D7SJODpwlp7Em&#10;dwP7ZHQ/0J//QsZ/gLr8Nj26n/k2b32Z/vTJfekgEtZffYKIz+i6gDkcpWHsBwxfo9fYhS8cg9mZ&#10;qva4Fb9r2EZzK3de/NuIHkUrcb5VW7l7H0c3kPje6F+Q8BYUtILylN6EEciBPoVJElu4C7BjFZl+&#10;CexYNef5VJ77YiqxuqbMwoLSrKfSLzNl7TC2ifz51tfSH026O32fUeBH4wBHTLkttZuyK50yg2hf&#10;fQtOcHM6fhqOMONmDJ9rHt+bd2vqNfNGWCCgEM7Q0cfMvCmdgFN0mXVj6lV9Q+rD4/ovvh0nuC/1&#10;OPN5xhQ+R7/vC6kHjSu9GFvSg4b2vmhTBmx6Jg28FMe4msIXDE9vgscQToTx1zD6hDrAGDrBpnI6&#10;uCtsPrODGnGWVedxAvD669gR1sIEh3WoKDewZ3c1zMr6Mz9Lm87/LK1tncO/msi/EnZnHQXCFWyd&#10;XG1Ex8hbuJosXpnIauh8bwXQyH+L9ddd/m1qkRGS48dpVuAAS9lntuAspkzQUD+HiD+XqRVTmSs6&#10;mc0v45k8N5jhvB0Yu/79msfSNPqE/4wqfXRurSQgDcDwB1+X8mG3YtAY9xjEZ8N3tc7WAao4ZoQ9&#10;WtlkJMpTUGo6anAm11QiuQ0rngZE9ryaxhWCW7aEz7mOHAHqOl+EUwilFr0MROLkmMsJwu/IJ2H8&#10;bmn550f+iuG7X2vOh18y/we5wcPQTjRAZIyvzsDyGbJYoU7O0Rr4Hd19GLzQRe224qTA7jzugIrP&#10;xFX2xmgOexNf03GV6xzcV6ny8bX6DvpBZXUscgTbI/xhSkBuvyiN6SZFpbr3U8HErpyV9AXLygqO&#10;2PLClzH+l1Np+pOpBP110FRYB7jnX79yb/oBIxz/hA0mfzz+9nTUtF3pcK52kzB6bjtg9B1n3Jg6&#10;T92Z2k27IR074/p00uyd4QRd5tyQunHbkejfufomToub0vGzOAVm3ZA6zyEp5hrIKTBg4W2pT500&#10;6V0UyRhgteXpNJStLIO2PJP6nI+IDiZn3LVMdDjndbZIvs3gK8YYslBiKrr+qYjcpp/2E6Yz0Fdw&#10;7utIiLllxs9KZnk2Mw2uGaNfz4rR9QyM2sDesDVMgGhhUNVKluytuISuK8a0t1CUWsnE6tU4gFcz&#10;0EYM34zxa+jNRn6M29WsKzF+efxwGClNvl7B1chjVwB9lgClanCuuVRyZ7Pjq5prJku0Z0L9jl79&#10;fBq09MHUYeFd6Wg2Rc56+9v0K7dh/Jdj/EhJ8j7XpnzgNRg4UuNpwJHJau538e/7KhQokuTYo6UU&#10;YqorhlqxO6dENgXsztDZjBNcGlMcLzuULyRXaCAPkCkKaMTpUC3ux4Fm2s/LcwOB/tnG/ymGv4gm&#10;id9m2lsGHs1oZs5gBtzuEljer01iXXxhpBezt4rNcmGMUVxo4+XXBy4T2IA1lchu9NcB4hSQyaH1&#10;Lbe0rZH7tQavk6yE14fPL6jkFtBdhcnv6i9SQQN1sZBjzzdw0mMYPw4wjdvJj6XS+PtT1fh7U2kC&#10;NNvAm1ObyfenX4Hi++EDDOxlhPhfjbspHUyEP3H8TanjpBvSqZNvTKdOvyH1mHEDjnBdOnn6dZwE&#10;16cTYXxOwdi7zrmZirDYHyeovjF1nXcjecMN6bip16X203Yyj/+W1G/+TWnQwtvTEE6B/qseTD1q&#10;72Du/j1p5JpH0iiMZTxdXVOWs3aI9UXVp72Y5q9+HKN6DckA64TOfiktPvOV1LyVRdXnvs34Eoye&#10;EenNF7ITeNs7aS1jT9axY2sj403WsFx63blUfBlWtZLRLStJdpexjrUZB1h5EfM5Gdu4iv6GNRj+&#10;MiBQM86hUlMGJy7w/Fpu1+IE63ACI745QTOOsewCZnzCGtWxvrWOwVkBd7a9lmZAbc4C709muO5g&#10;lmz3q78vtYcc6EyuM/Gdb1KZaXHZ1Sox30hFnyuJ/DuJ8MAdPpsCyUPBKVCMxwmmYtw0olS6sPhs&#10;3KRIB1bOVsXA/lNIiqeZvAKXhEx+j+VzuQZPlM/mEeykOEmOZXjymZwsbl9X5jyFr/85kd+FdO1Z&#10;Wp2xACKjRzO7nQge8IbrAK4X4vi1lxg/kthWnK5hC10OwJxWiPM3UgQdwKtVmhDGbaODhq4DWMiy&#10;qqcDeAlzwPxFC1AH2qug2ldq+SKVSYJLLfD7yz9JBcdjMfWRVIy9N5WJJsXwO1Jp5J1cd6USb0oJ&#10;zXc24Foc4YH0m1dQZLvny/RnbFQ8fOIN6ZipN6djJlyXjh9/bToFJzDyd5l4Teo8eWdqP+XadBKG&#10;Ls7vMPOa1I2vO+AInWbuJA+4lZrAztRh1jUY/3XpVJyg57wbUs85N6b+CzgJ5t+chi3YlQY3sq1x&#10;2b1pVM1taXTjA2l6w31sYLyfdaNsVVz1OLu5nk4N659lpxZL5ej3XeZ2FSa7LWG8yRLmdDayDaaZ&#10;seirqDSvYKxJC5F4FZPi1rB9ZdXl+4jaRH9WDxnRHVm4lGs5OL2FZHUFn89yjHyZER8DXy4EMsnl&#10;vpXcCm/WMuJxDSeGp0MTDtQAZbrk7M9Y30rL5DmMYOH3T2PpxRQg41SX67GJZjC7h/uwGumY6vvS&#10;CKTkvZj8nF1rgFSFCSzpR+QfcmPKht1EknsHmnt6bIfs4t8kwuOgQL3PntuxJMI2pOAUGbN34nEY&#10;cuG2xcluXMSY+TzzaUZ36UwuIE/AIQJcYXFrhgvqeJ7x/Kx7ev+pxv8eEb89RamMbYf5vRgdU7sy&#10;uvkzZLB/M+dfiCOW542LqC++F+q0FqSCnzdRNWl1nIURPpR5rUbvrSMuhDhiei85/CaNna+X8vvr&#10;4HiRxEpnZo3w+Za3SXALhFHl1UT/erL/Rv5NlbcMF9x2+Z5UptiRQ6cVvMFVHKtVdPhUjbk9FSRa&#10;ZWm3gdelrPvl0fzwx0x7OAyM+mdsUzly/M50woQb0pGTiPZc7SfemDqOuzZ1nHBN6kJEP3kKjoFD&#10;nDQJIwcKdcYBOgOPuuMEveddx8qha4E+O1PH6denTtP4Hj/Ti1OhF3nAIGDRoJpdqc+iO9nfdRvb&#10;Ve5iQ8uDaTqONxujn7vu6VTDSbB49ROMM3w21XMKNDLTfymbHhtYVboUbN0Mn95A5K9jCnMTPa9L&#10;2bHbRCP7ikuI9sCUZYxqbGYef7MRn4S3kVOgkWJTMw0/y4j4yhQ07BVnch8RfzlXCxG/hVPCf7fw&#10;PMsZ47gMh1mG4dcDo+qY9lwPxp/P75uJtHoKW+cngvXHsVB7FIv2BjbcnTrW3pYOXcqmmFe/TT98&#10;nKgv43cTxl8DZBkA3h8E7Bl2Q4Xvn4mBjrilYugTMFSbUAhQucWwUUCjUeqBoEKntJ4MskOcDPkM&#10;IRHJMadFDKWdyungZYI7neecBNSZjNFP0PDJHRS3/VOM33nrIymcZMhfs7vI2hlZF3P9NXxK4BlH&#10;aA4FFoYOPRkYH0fIxfcHWBoN/QCcUZMdxs/JYbm6Fctny/k3ET3uOzDugu/lcPh5HYau6q8O3XdQ&#10;mOo4KH3XEt0pfxfw+CUcoLSMohal81L9O9Cf+9LPreIEqOP7UGjFsN2pxJtaGkX05w0vRpF0Db0p&#10;Ff12pLz/NSnrdllqM/rm9EcMuzqaBcs/oIp7zJiryAFuTEdzAnQcsyN1HkuUH3d16jL26nTKRKL/&#10;xCvTCVOvTSdP5gIWdQPvd5vB6TDrOopgN6eeXF2rrycZJg+YvCN1nc7pgRP0m8FFctx/9q3AoV1p&#10;xIJb0wiYozFAoXHAoKkrHmLC8hNp1hqWzrHFcfHaJ1g1Sosi+7YauV2KuG4ZE5mXnkYLI4WlerQ0&#10;dXR3LSUBbWDPbiPG2sikuuVAlGaqr80YfgNRvInI3kxEj+hP4rqCGTotlzLAlu3sK3CW5RfyWHZ2&#10;LcdhVgKPmkxycZylPGcN29xr0DEtIOLPYCvKDBbcTWXry+gNL6VRq57kJHso9ai/Ox03/47UniFb&#10;8z4A79PIU6KPOjfyy7sPwPCHEP2HcjuZU3cu8IWToBgn308g0vhH24jCv2lGyU2IcZKAQZMqY0gi&#10;gZ2OQZszTBMSyehwAqganUTOAHWdT+OxU7lG8hxjcSxqBf8k47+YRQU5Yq3sdozyNr2YS55ejt4m&#10;EqO90gOxvYnsORgxCW4u3InGEq4YWcGlYQtlgDbi9vi399vKpmpvKbf1/D66e7JGbuXujfA1Fq7g&#10;7On8UfiULyKhNdmR1fH+hg9xBHB+4yepRMQvL/W+D1IbCh8KqarUdosVR9yZiqG7U9Xo21J5BLTb&#10;oBtSCfah6H1FKvW+PGVdL0g/h2P8+TV7Uzuq0T+suz8dNfE6sD5J7oSrUueJGP7UK1O3KTtST08A&#10;HKHDlKvIDa6OCN9huifDldx3LRToTophXLI+GH/v2ZwEM64FBu1IHXCc7jxmMBBpEMxQP67RNben&#10;UYt2pTGLbmdzO2tMlz+YZqxjl+7aJ9PCTcCfLS+zNf2V1MB29kZGny9Z/XpqotF+KbP8l9It1QTN&#10;uZRZnvXnfsq+XSq/W6BB2TppNbYZ2LL8Ioxcw4fnb2ER37Kzv0iNJK/LgUbNfK+BaW+N0L8ryQtW&#10;UhNYARVdz882YPw1tA8uhEJdCM6vxvCrt7BQg60zY9ktPHyV2yWN+velXpxgRyMPmf4YG3DobPud&#10;Rz5L/4VVpfkOjJ+cK+9/dcr7gvv7XgLUxNAtdg2kx5buq2II/x50Uxh/TqCKNkQhyxgcYRgnweh7&#10;yBGAsJM4MabiAEb/Cdwil4geXr6XT+drYG44Bj9b8FzFUILcuEf+McYve/9NupcpXr92H5VR+jsD&#10;5pjUcqSGwXsdoC6VGmjwRHsLT5HIHsD2GrosjQZOs0JAGZ2hQUjjLVcdXy/iZKm1MYGrljL2YqJ8&#10;3d5U1Kr1xui95mHscLYF03kLKMx8wds4AVF+Cd+rJ+JTAWy7Ym86iKpugVakRFWwqpnmmAaKXE17&#10;UhUqv6pRd6U2Y3enMidAMRDqrc9VXBg/yVgZ+JN1Px8B1s3pr2/4IvVkSfdhKx9IJ04gok+9AQZo&#10;Rzp1Ek4wHeOftiMNmnpN6osjdJuM8eMM7SZwIkzDAYj+HSZfBfbfkboDdXovuBm8fzP5wE7yAhPn&#10;63Gg61IPnKbXpGvTsBm3pKFQpMOgS0csuisN49QZPp/Vo8sfSpPA/5PWPJVmEPEXsNVlMXu66ll4&#10;3cje3qVE/AbEZPWMMFlKA8myTe8AgT5Ky2koadq+F+0NWJ08rBlefjm7x5azgK+RIV/LiPjNXMvP&#10;YegtVeDll3yRmkhiW0yIOTVWkezWs5m+gT3F9YxHnwPkckXSLFYwTSfizwLuuHB7JBsl+yPtGMDr&#10;7LPkXiQiFAlhoJa8/02ocruzH/mXWVId+Z98e4+LU97rYloLcYBRsDyzidx8HgF5hgF/CEiB/6E/&#10;I2Jj+HmcCNQFjOIEr7hvopGdaD8LiDOdGoEGL3OEEwiRssnc+jhh7Wh+biLw6Ntvv4lxhS/R0XMd&#10;zcvb3uEPZRbOMkrl037CVkGoy2mM2uiG8vBwBpn+VzQqUajC8HOj/YENjgfoy6AuMVyqrmHwf5er&#10;N6GN5JXvCV80dB2gsdXYNfolRIVFnCq1QJsadNkH2tnQ4eR0+BSIlYrFRHUwfk7lNip11WT3DChy&#10;414+52VOBJ3gNaI7pwHfK2phFSh5F8s4BSiDH7Tsg/Tz6z4B+7+Wfq7utfSduUQFjLsYfEtqC/Yv&#10;DdiZir5XpaLnRalEVCr1vSzlnc9NxYAd6UeMAhzyk5ROXP/jdNL4Hak3vH53YE5HDL4ziWwfjL/7&#10;9GtSL5yh66QrMP6riOpXpvYzyRFmA3emAZO47UWi22/e9VSFr0/dcQLhUReepwsnQW+epzfQaiDP&#10;PYoi2Rii5xhOgREssBvbwC4uCmXjl/84TWdp9Vx2+c5pfiEtIrmcz/aXRczmr8Xg69jo0oCRLjmN&#10;vWHIh5sw3NrTMVzkB0uBP8sw+KbWr5vQ4iw7h1ZRFl+sAM40E/kbie4ryBkaz3gvon8T2H4JWp3F&#10;5BSLtjE0S7gDtp8GozMBCnbsple5XmIvGEvxGu6n6+3e1KX2znRI4wtpIltaprLwYuDrX6VObzKo&#10;9kE+fxZ/58MINr0uIunFAYYQcEYT3U1aR98FE0fEBoLmw29N2RDygqEYvxCIZDhGkcgCDSGCWxwb&#10;iYOYD3ACRC4ga+eJgPEXQiAcIwPzF1M5IcwlIDtiK3vtTz9vGfH6z9JfoBj871QNf5U58Rkz3l1N&#10;FLQllF92sbwstzI2FDki2h+QICA9iCZxGkiCsxfaOG/lgNFHu1kF1gRzI7Y3yjOwKHdoEaMq8sVA&#10;GQw+X8TvriG628GvA/i1uB6jz8Pg2bxRg0x1NpQlEV6ZazGfW6J56D3QghRU/wrK3wUUV4lqYDGH&#10;jJ/qX1H3LpIG4A5l8DJFkbboSqqWch9OUVr003QQ1GfV+DtSeThOMATjB/YUYP6i30U4wXlAoAtT&#10;0ZnbXpenv6CndgDbbDqd90I6btLO1B8MPwBD7iW7M5VkdurVqXecBFdyIlyduk+8AkboaiL8NezO&#10;vTYe05tI30vjh/XpztV34S2wPzdg/MAi8oDOU/ieuQCnwqB5sD9IA0bW3p9GL2HD+uL70uQlD6SZ&#10;RNi59BjMZqrEPFaXzluu8b/CpvU30mKcoN7dWxS76s5k9RAwpRHpwXIMvRmI0yTux9BXsI1xGUWw&#10;ZTjJSqYnN7Grawn5wHI2NDZtYy4pdKn43uR5KfCpjunStSyynn/mW6xKYpYoS/am4njjMf6h655K&#10;A6E1+7E9vkfjPenIxfenrsDFRR8zZuanzCJl9PkxiPDakidm6zm9+5Bb9bok5by3eT8IholEZWst&#10;0p4aaO/rKYJBgw7bycmLI2jsRnybzz0FTISFRkNujoQ4oJINMpN4jqlAqvHAI+BQQY5QRGJMTkFw&#10;s6BWTCPf+NWH9rd8h5L+zzPJ7OdpEPl1djL9FuPpfgHtfBtG0gVPfxkv1shOT+zfyInV24SwjFsN&#10;vpWztwgVfHxUYPm5A1VYbw8Upoj2OTg+q+cx9Ro5DE0NkaCaaD4PI1/A7fwPKF5g/PMx/rkauvIE&#10;O3uQJ8yhfK1Kjym8OXJXy+Il5a/0hRZM6SqoAlr9K0F1laG8yt5yErSF79XQi0XAn9nAHSu8819O&#10;bechbah+MpVJksojwf4DScB6Xo7RY/zdL0ilTuekNkT+sidBrwtS1unc9Otrnk3dn0upJzN1jlTW&#10;AKwZsmB3Gl7D12D7zrOujft6Qm12xxk6kRt0BP93m3I1cMkEGEMn2nfFQXrOvSH1mr+LEwBKlAJZ&#10;V2jRbtQOuoL7u08hP5gKJYqAbtg8ToBFd+MALKjG8CfCoU9lQfWUFSyfZrPjXJST1a4wZQT6YiBP&#10;zZrXUx0TDeoZs15Hw37T6Z+mhjO5xZiXYfzL2QPQSHN5PdcyonkTkKmWKRVNOIQV4kaW8jUx+nAp&#10;dGYj+wKWUDSrQ6y2AFp1Afu/ZmxiwhwYf/LGV9IYJAwDlj2cBjTdn3qRoB/PKXUsLBBqkjT+fQYO&#10;fLA/TWRu0F8y6cKFh9lSC1wEGGBP0f3CVNWb03U4Bj7lYSAKEXowEb4/EHSIRm8VGDpU/G/0B55q&#10;2KELGgQ0GsZjMXxp0ULjNkcIByLaB0zi32NwDK6cRLqYiGMBuTJop5aMWSqRsGLoVaycKdOnWbRe&#10;OXqcnCifH9DfBGtTifSB5RWSHRgrAaaXo4/LyK/B+zVaGwtRweZYjXUwUS3wphYqkmifL+akmY/2&#10;ei6GPwfjnqW8FWPX6JmrngNnigXcN8MytuVsvnb2ut/j+CoR7UvR/AyDg0fnkx7nyHuYyE/1Fn63&#10;iqJHCQ1P1XSKKCRFpUX++/k4WtvOo7LLfWUSorZznk0/Nw72pz+Rv+cVqdztfDD/RalNjwtTqYtf&#10;n5sO6n1pKnU9L2XtT0u/SCdXp0e/SQMe25dOWsk60Wk3pQnzbsZAd6WBJLX9YHj6zgYCVe9I/YE7&#10;PYj6nXGALjM4GaaRKPN1pxnmADyOPKAfLE9nIFD3uVSC5/Pv2eQGSCn6Ip4bwDUI1mQQldLRC+9L&#10;Y+gbGI1qdCpCuRnNFMBYcj1v7UtsfCf5ZAN7NXvAFjMKvZ5GEjcvLkbUVmcEJ8o3nYnak8UXy9jx&#10;63bGBtoM63GSRnYING9+n/yA1UtUaRuANo2wPQ3IJurR5jcwVbrhLGaNbqN6S/QP+cKGV9IIqrgD&#10;V9LfvPzR1LWF5h9Opb9c+Wqa/Py3qfZTJsyxx7eeZvnhe75i/RXB7jrsbQ4BqpuGf04EmKL7eUT6&#10;Syu0pVjdpNf8S+PX6KWfB7aeBIweEQ7lcUrD0o3BuE1iSYqLsTgHQ6lKo4BQUKLFBAydiB/5AqdC&#10;MVa2B0egNpAhNmvJ7uLFwNLkJiFeQhqdQSGakV/jV5pgwYqENoxdgVm0DnJZrIpkVgNv5eO9jUjP&#10;LZg+B+qY4IbhLyXqA3UcUJSbvNqlPxej96qmLK1+m25+d6XmCM5i4OgsjZtrCvfN4N9E9oKZ6zni&#10;p0LIE/dh3JPBipSurd5a0i7oFiroDiookUdRiyOwhEiqmMuJMIfTAe73IHjfn69+Bod4OlXhNG0Z&#10;atRmwPVAnSuBPkb+7WHw5a7npLxL5cMqdTozZSdtSlWTdqUfsa5n1Gsp9bjqDURvt6SBJLhTMeTJ&#10;tbvT2IW3piEUsQbB+Q/iROg1B8iDsfebdQVsDw7Bv3vNuzacpP9s4Q+5QM2NjEm5M/WnCtybavHA&#10;BbfjGLtT38W3ASvuTCOBFWOQRoxDLTqB1aYzllEEW/l0WgDrM5dF1Qu45lLldW9vPfz7YhLTJQjN&#10;6rht2OrXFMagRRuQGy8lP1jGilT389YzOn01WqBm4E4T8ohmDL7xfGHQJ6n2kk/SQobGLmBR3myk&#10;FVMx/glnvplGb2GkC+rVXjTwdF/5UDpx2aPpB7BOY39MIzuzUafvIX9gVtIMeyZoR/0OGxvNE/MJ&#10;QBwifkFgKboAe3h/Sya/TlVj0lrB+6/soSDqC0Pzofwb+jn3/n4wRBTFjPoav3KIjBNbirQ0EocY&#10;oxNg8DhFMZaL06SQ2x9DLqCGSPmEe7nQ3LRkuzB+jVtoIz+vXt6vlRXbNYVUNT/A5ITakn9r7Cot&#10;dYQDlVmTWAtRCs0OyA8cRCp1qdEv0RGI+A14Pw0mGcOKojhFJ32MrqBfM/Ym2bjAGsnQck+1IsvX&#10;LhmYovFDhdHnGaVsB5Hal0lJu6BiV9bwyeILLyivYhJvouVyEqEwft7UXHqMil+ZgkghFwwL0GYc&#10;PD9HYRt447Y8tg0MQxVveMk3vwdQpwvJbtezU9Hp7FTqfGYqOp7BqcB9Xc7CCbaktpNvSr937ltp&#10;wHNfp9G0X3Ze+1QaNOOmNJ1i1XwSv1nL7kljG+9Ow2pvTcMX3pyGcg2qA89j5H0X7kwD5pM3UPzq&#10;OZeEedFNaH4weFSQg/n5ARj+0Po7cIDdwCruI/kdtfS+NLTh4TSKAtjo+h8DfR5PM1c+TyHs5TSH&#10;Tql5G15L8zH8xRS9auD5F2Hoi7nPYlQdRt7AtselRPvaMP630gqifBOPacJhVkFdNp/9ATkBxTEi&#10;fTM7xWov4qIp3xmgc5kMPQPDn4ajTVz1dBpOtB/Q/DBdbA+nTs2PpENZqjH+cXp/ETjOZ2Nlw1do&#10;/b9lwz0jEP+Urr3yra14f8DVvLfnp7wDEb8jtzBqvt/5DOhI8f5A8gH4/0LRW1/yASGoxo/hSk1n&#10;GH02DKw/6PpKjuYpoNEDa+JUkAkiJyhIfkszFMVxmuAMVbA9Jes5yhyI6C0WHALWYPi2Bgprctma&#10;Vpoyhr8GxOHW6mzrpdAsor6VWiN9yA6M9vzbKK/hN1aSWg0/JnHRgZ8zm7GgGJUvcjbLBxHt82pg&#10;zAwSWSM846MLFwhPVrlHtW4iBq4Yze4eS9ljMHKHjrpwwPvM7KcQ9dF6RDI0mjfPSt4Yjz3eTIy6&#10;QLBWxW2Vup5WHU8VLEAxhqPQNwfWoDz4pvRzJF1tiRomv0X/HUR7juau53Nh7J3PB/sTobrgCJwA&#10;3pZxhFKnbRzJV6Sfg3ZsR6/xlFe+SYOQIXeufyANJ+LPXXZHmr+WSu3yu9Os+tvSBK7RdRgzSe7A&#10;hTemocCkoTU3YOA3pyGLuBbfnAbX3ZaGEOWHwPEPXXJnGg5zMhb9z0TUoOOQRI+rB/Y0PZomNz6W&#10;pmD8M9aC+dcDfZjcNhfqcT76msVcNRj8IiL7Igx+CYYdO3iBOrXsBVsiLYrBN9Js33AGy+2QRawE&#10;6qxEWdpEI34To12WnMvJcQ7P4Th0jH8m0X4SRa2pG59Po5sf5bXdxziXh5lvRN8yTjTtuW/TVgy/&#10;gUjfQMRvgR5v/Pqb1P0dcsiHJU2wtVo+aw26G0xPNyI/QSUn+pc0brG6Biy0GeSFcRuE+uIs5mJG&#10;eiJ+JMAjMWKZIE+BwToLxTF6A/Jh1gk4FUYAm0yipU1heQrhjtCHkYXFRDH/eRj/tbwgGkTC6A+w&#10;N606ep0g18A1eCGOs1EOUJbcFjA5RvoDs1QC4qi3IZkNw1+Cscve1ANxGEEXM1iWKEkgkaWxJGeF&#10;TBj9ZIx+shieW6BOMZkCFGskswkYvfAGXXcoMi1OjFab8zB/IAYupFGspqCJSJ4RtQvewIJjtVAP&#10;gmangFIrkeyUieqK2EoYfxVShjYkT4W6HhyjiKIKBa4Ru1JbilpViK1KVB9LfDi5Bg/+L0h8S6cQ&#10;9TudkYoOQCEcoAxWLXfZlkrtNpO0nZUOwij/kM6w3k+DdV9k9MolrzLyBIaGKD4bBqRm5d2pBg3P&#10;HK6pS+9KkxfdkkYvui0Nq0fktuQOYNJtJM13pOEI3gZy31AMfjinwGiMbEz9PWkSUX8a0GISMuGJ&#10;a59OU0k0p1HlnbuBjeybSXiRGMw67aW0EAeoQeezGBZmIYa+eN2rqW7961SFX031nA61RO5aTgOr&#10;wg3s/22ky2wlSe2K7W9wkQOcBzzi/mXbX0+LENBVn8mY87PZ6n7GTxmSRSFr/TPMMH009eE1ndL8&#10;Yup2KYNyX/42bQLbL8bwmzV8Ir7GP4dE969fQGR4H3ZyAU0sFqpgzXKDiA4AgZB3PBM4Q9JrFVYu&#10;vj+GLOnQD/4fOJThHEXvq6kIY9Dg/7wP0IfPpzAnsD4wRJjE5zeKE2AUxq8jDOWxk6RADZZMiRAC&#10;earwGfs7KsZ/PcYf0d4IX4EzNozEv9XFhxaHf7OvVonxgelYsV6GGSohK7ZKG1Dn7xi/bI7JbI2j&#10;JCiMKUmoVY6A4dtTa3V2FiyNBj9FY3+pslSAbRohPJpAJI9R0xg3Bh9b9IKy4j6juqvkGT0ds18s&#10;cQ/H6Idi5GzgMJLnU7gdAfbjDfJNKg29BSdAvyMrEAUtMCJUWhmMXyYpKsYTFUh2S32vT2XevCre&#10;+IJEt9SBD6nj6VxnpjYkveVTz+Lantp0wRF6AIO6nI5DbONkOD1V9Tgj/TIR/79ufzP9+U5Gk7/4&#10;dZrCqJXeV76ZBgIRxgNbZgOBFjbjCKsfiGvOkrvT9Lo7ELLdkaYAcSYt2o24jXyh6c40ZsldRPl7&#10;MXyoTk6CCQ33pClND6ZxRNupyx9OM5jTOR0HmIm+Z56RH+ZlIU6wGK3PAhpJ5m14Azj0Wqpb/WJq&#10;BpIsw7AbkRo3EembwO/NvM4VRPNm1qQ2870GktlGFJlNiNMaUGjWYewLifozz0aReQZYfuNLaQw6&#10;owEktj2bfpxOXftq6ncrmn92OW/B8FdQL1qB4a9F4r6Ga/7XP0vdqRl992H6s1HJ5tv4/HvxvnaF&#10;QuYk9f0tOp6FIwB/+uAQkzFOT2Lpy54YN48rUQQr0P8YnPJ+V3BxQvRRD4TBG92t0QwlLzBBJjku&#10;URwTIvmZFya7fOYyPiUKYqXBPC+nSjGUCjH6m0rkF9NHgQrjjVZALpPaMH4uFZVeUaDi1pkpYfRc&#10;augVocnZC3WEPt5CY+aMnc7ruF3s+DigjkOEbCiWyhTuyNmzOLiYhgOwNS+fBMxhPXw+wdnq4jSM&#10;28sIT19nMd4StgnsQ0RsHAKDz4E5Ybj8kWK+wum8ngAauRVA3pwoXA3mCOXrKnBjCeagjKiq8I3Q&#10;ASiiWPbWIYr+V0F38uYN5KgV3vghkfgWnc7ig9rILUbfVbxP9O+E4Z96Wqoy+nfyFhjUcUv6rxOv&#10;T78JNv7dcz9Kh1zHkmrm6le/vJ9hUx+kIRjPlMb70qymO9KilXcRjR/EGe5OC4BHc5c/kOY24CBN&#10;95Ar3EWUvyeN58SYtPSeNJXi0WQozsnN4HxEbjNoi5yOlKB6zZNpFrBn1jpoTnj3mlXPp8XLnk11&#10;zVzw/o3rX0nLtvwEBodtjkyUWAGsMbovZSL0Mox6+TnQm0T1FUT3+rOAQ6e/imTi+bRo88skza+l&#10;OZwek/lbxm7+aRrT8kTq64QKCmpd2AQ5hdbPzV98k85giPCyLxHDsdVl07f0+mL4zT9jESAMz/ee&#10;Yy4qjNgvPkhuuRhyIvIliINOnKq9eW+toZBb5VZ5aSAKmEIAygft4HucBr1ggTwVFMD15XMBnuYj&#10;vDB4RXA6ynA+X0+EfhQn/VwlLIaTLIdkheci8BXUAophnPBUi02IMyQJLflVvChFaGhxYuqZnD08&#10;fSS1UpVKhw/cBpvDfaoqQ1fv163/dqais9YVo6G8zGpIaGFzCquxTN/KazD8uTA5FKYyOPuCRcAl&#10;mpIrDckYf2vbWkR26MqcXUr2c+bDuUbqADiDNCZqvRLYPWSuw/FsKoOFicx077OgwR8InCms+un9&#10;8MVG9FwMzxthZC+h22+rjodKrvqSAklDsDtIbH0TfdMLOH0TMY/lUudzUlVHHKG9GF8Dx9g7b01V&#10;Xc/k6zOI+OdynUkOsC217VJxgoP6nZ/+J9Dgd5jk9t1LPk5HsEhuFDOJqpleMJ1Z+8POeAUNzINp&#10;JvCnZvntadGqe1PNigdSXcsjaf76R9KilvtS3bqH04LVD/F9vsc4lOoWqroI2+aveDBVc5LMXvME&#10;kf0p4M3TaSEwaMmqZ9MycoDmNc+k5UTpZiBRE3nAig2vUsii8QWOvhlo04zhL6c3oOk8xHBn/pRI&#10;/wIQiMdQuKo94ycYPuMR0Q7NAfZM3fRimoh6dFTLUwyeYnQj8KjfHdCXb7OVEVn7Zg2fETArWf6x&#10;kq+N+CtwgCmsizoVPc/3nvs8/ZB5TG2vwD6AoTmJbsEJWnQ7j8+FItcAjLsnjtCD93s8n9kcgh+w&#10;MxvK52IE7wkLxOODCtUBPAGANAYz8X0B5i96AYP4fPPB3vIZkg+U5fep/uaDyRVG85gxRHsLZSM4&#10;KYC/EfmzizF+sb1DXTV+vzbaa/RGeLU3NpP47xCftTqAiS0Yv1BL71qZwPRAGwePLhXX00RcI5UJ&#10;vHFmIlO4cjdkq8GR1WErds46eItTme1mropxd9IoIQ63Rn5gSxbeqpHzb4ca8b3Cx7lixiqfpe8B&#10;6MFJZKSzilFED483jragyjwS5e77YtSqNgcAd3qg2wE3logUShjknEuRVPFm94LjR9lZoTorld1C&#10;wyfpLZ+KkbffCvY/LSJ9uSOG3pEToDMwiNOgqgOO0HFTatttWyp3OC21bb8xfXfKNenXEaP9Ov0B&#10;v3b5p+lwNjIOZq/AXEr9E5/6MvVnFdEIGKLx6HfmgPdrNPa1GH7znVRsH0416x5KteiJ5m94PC1a&#10;+3BatPrhVIu+Z9Gqx+DyH2V53VMUqp6mQPUkNCcOAOxp3IrgjV0CS1ueS0uYlNaI9KB5HdfyF1IT&#10;mL+RU0DYs+zs12B6Xqns8sXYGylc1QCFqrcxAhHR3LQtL6ZxK55kOcfTqRMCtl4MDYN8S1s+Z9EH&#10;qz/XA2uWA3dWYuybMHqvFr6ezykwmLGSx0Jvnsy4yd94DBujoSiqurI83YCSBI68+yUEHAy/H04g&#10;7LF4RcthUJhDeGwfg5DFRk4G8oSC08AkNz6nfkR6Pt/MRJiOMIuSeV9OC38WoWIkxcP5Whg03CQY&#10;o5cSJfKXrBRDVbZk5/PCNHZbBq3QHkh2xfmOhTOhPSBPCMkx9wFrIrovhcExmV0MpsfYQ1Yc03V1&#10;BByA4VDOX8+dyOXwUB3AgaFKEJic4NY8G5FzoY6d+iwtyE1mbWTQ2IE0mSXswSr7cIARQBsTXbE/&#10;A44KHCAbDL7X2Pth5IPwbPUfg7nth+ET3SP7Fydi0BHZpdkoYsUb2/NqKre8qTqDxg7vLK1mlFHi&#10;kCtxwPjL0JpFZ7ApWL+qA9EejFp0PpsID87vIPTBIcgJqnhMuSv/7sCp0JnTAUfIjl+bCr7/3+fs&#10;Tr/LiqH/SWfbb1zxWfrjHR+mjmxtHP8qc25+sp/xg+iGzn2NRdjPQyE+Asy5M1UDhxa3cDK0PIh2&#10;52GMHYNHV7QIaXPdpieAJU/Ebc0GrvWPk/Q+T2HreRpecAaS0pp1T3J6PIWDPJuWMj6kse6htJTm&#10;mHqmKjRh2Eu2kQiD6efA3S8gkZ2/6QX0Ohg8E+gGI5noR6Lc54KPGZ3ydRoPxGl+/2fpAox9ixGe&#10;29UY+yq+3sjtdq51GH4TcGc8K6NGsgikP1M7jmTe6n+9FxtDRFgAYTIhDDUT38O8F++3n4OsjuI1&#10;mTmVnQSznCAUwrceOEUXjL+HDiIE8rPD4DV+P8tROorBDUfCUfw6HykDZNJr8iv8AQILgzxZRAY2&#10;yWcb9rdk54D51dTbAxstgXwtfakWJyK+VCa3RnplxkIeIn1g+noSWhcJOELOybfqcGRwNHTGTOd1&#10;OIXqy4VE/oX82/mL0+Ds7beEngwqU6PX+CPJbd2jFKtkcAAhz2COLg2aEyBXympZe4hVO77nNUjj&#10;1+CJ6iQ84vacKB40mTqO/rxJwhiEaSVvoS+jtD4A0RpRo0RiG1G/B29cB47ezhaxgDoUskpifahO&#10;k97SqbA80HLy/KVuOEK7LbA+GD0fZNUpW/ma75+6JZU7cxqcenpq024Dt+thgjakUvfTUkYuUAIe&#10;fbf+/vTnzO78I+Tgv3cNW8MvZzEG+wUGcBrMI0pOe+VLJrV9mvpc8n7qS9PKQAZfjYJDn7zsgTR7&#10;8e40n4aXRSsfBA49BtShwwujr8UJajkBFq5F8rz60TSHU2CxzrAOB+Fxi9ZwUjBEa/F6IBLfW7Tx&#10;BWQPJMfs+p0D/JpGzjAO5xi04oXUfd2bTH5mT/CNn6dRj32bql/6Ni2l/fCcL79JZ8PebMDYW6Az&#10;TWq3YOzbIuIzA4hbT4CF4P5pDCcbi1CyF1O2j3oJyGP3FgGp6EyiS5DJqZ1Y5Aosj5a/AOYETSmW&#10;F8YM4t/SnWp+CD5xQpgTiP+FR36mdNwFLLLwJa4nV1ORGwwRhp8zE6gg6GVBmZovcCuk9XShop9h&#10;4C35aRh/K27PGniROkA0ggt5hDZ8bffUUox9CfDGW6O9XVQ2khjt7aYC38dI6LlMR2DjXoyWw9id&#10;sZLPFttzn0YvdeliApaCmdi6LjKDx89kdaQtNWijvMZuImrkB6PHmAuj+0DeJDUdJLMZg07zgTym&#10;j0wAb0BfvB1M7xsS0WQgbyJHbWaiJLY34ndVsFaJIAWsQYnokfdGT06kKXVHvtDBBBcHgV4rm+x6&#10;GvSGcegCvIlkDeoT2rM4VYYHowfu5JwGxckYN8ZfdermVLTflEonr+dEwPDbr+M5N3Jt5usNqThF&#10;p9iW/ht9rd9jQsOfsoD6929L6bev/SL9GSPHj2Jg7cBn9qVZcOPo99KUp9huwoCqbqwy7YGKcuDy&#10;p2kPpMBF0Wsi/QWTkVZMIweY4dX8QJq85qE0fQ2qTwpPs5ofIjd4jDrAU2n6ume4Hy3QyifTuJU4&#10;FAzR8NUvpf406vemAtwfXn8IBj/mkW8SxFta8BoY/iMWVXz5bToHo5bNaQLmrCKyi+s1+jO5zuDa&#10;qiNwLcMJ5jIKfRKRfygsz0lE/T9EO5Ztwk56qJTFiI3eBJiiG19LR4LBDVxBYQ6XsuQz88Qmumd8&#10;LnnraVz097MTMvFZDOC5/DxxiOgD5rPLevC8BLGSPQImw1ZyrQPgJPlQIRL36XhjuJ9WyIzktSV3&#10;yReSA/n5UFxGiyCRPUY9q6dXYuwlrIG2pDgVlKUbNBgeGlEfrb2Kyxgx54QtGJzQ3rRO19L4XUgQ&#10;VVsZGzj7bDKR3mqtHL7zWcbjCDoA5ejYmjeUa8Cu2KGUD8TY+/jifXNMYogiYnovWR3FTeo7unlU&#10;EgF6Y9RAmhKJkG9OARbMe4HvNXw5ZhMsMWRvmB1ly/DNRRcivkKrnjxeJ+hK4YWToOiiBkVazsQX&#10;lqe71V5ucQYjfwHsKaA6c7C/zE8JrF+F9qdNO+47FaMn4gc06rABShS2qAsXuUL55I2pLRDpl0Zc&#10;mX677q70OzSl/9H1bKChwfs3r/oy/f41n6cjmdnZjxVGE36yL1WTI/D2pnFP/ix1Y4hVlys+SV1J&#10;pHteyAhEqrmnMA+zCxRnR1oIezJCvTsit17w+b3prOqO0/QCwnSFCu0DA9Wd3KPHDoZisSFx8EPA&#10;lMcRoL3I0g4MvukdojgV2bP2a/TM9CGZNaFd8TVT3TDu07lPdudsjF2n0PC3CX34egXfq4HnH/f+&#10;/tTtNZz6CeyJnWYZn4mCwLyLOJ/IraFq1IOI0Dawj+P0tmIr4+YcH6O30BNHKWgqyntWHEaIlPfG&#10;mGXkRpPUWq31eZQ8GMy4LQ3S0Pm8ZXqQO+RjDJwEQr5n4TIEdCo/0dW3ZGtNRjBuonmlGitrg2Ev&#10;Aa83mMCK6YnsrclrKCtrgDbKjUlmiwVAHSu0qizl7JERV2QKL8WsnHy6hSv6NZ2WO4XLfagBeTB+&#10;WJvg8v33OEeH+D2oTLB9NgjDh7fPeEOyAfK+iJs4urJevFn9+AMoeBRSWHK2fr8V9xcYvoZuUaTo&#10;A7PDERnGz5uq4RcdSGLlmk2wMHAdIAoq3Ul6KbWXwI1ljb/jBRgreJ9ky2hvQSYSr25ofEhwS9xW&#10;SXmSBxTIHkpE85KU5yk4AydBWcM/hVPgxE18vS614ao6CQfAGcrIIqo4JdpwWz5hY8qOXpfy9lvS&#10;Qf0vSr9Aa+TvND+W/vSi99NvXf1F+i6j2P/HNV/STPNJOg6WqO/Te9MsnGHxhxSQ3vgmzX75m0Rp&#10;JI1m3tDgh3+W+tJx1p3R4/3v4d/37E/9UOz2ZFpef76n5mY8yyEmvpDSrJf4+df2p9q3GE/yHiML&#10;P8PgkSMYzTdLVRLBlzN8rAXDP51/nw2zcwnXBXx9Idd533xbifpSm1wNFrj4mRmMpRzMQpEfQO+W&#10;VXDy+eRAyAKYmAMdc+BhGCz0pMWoYGxkZDwBbDTh87AWULkwflkhoQ/a/8LKsKd2XyK97aYkslH5&#10;hSotzAlk74C38T2hTlSFeZ5hwFsTYKXPrU3xWbZ0X0u+EthDh1S+yMSUW6O6zI28vE0kLgZwBmJE&#10;djQ4XIHrFaJBWYbBC2lmmcBi3MzEUYkZmvsoYMHqTHiGqE50Dw6fyG55WYmCU3lZCV+4Fn6oOJ9b&#10;ClYZlFg21Ggg5CHq98XD+2r0/FGRrFLtM+khCpQ4DQqPyMB3vJmhEycSgBNzk1ZxvloRk93+lxO9&#10;ieQYdhRZPHp5XNnj2GjTGaijoWP0vqEl2hircAq1/VVEH3OG+OCIYKWeJLc9eR4SXSFQCThT7oBB&#10;dyQPOBGI0w7hGyfBQRa/2q/nWp1KJ5EDtD898oCyFwlxFdCoClYoHs+p0aYDJwbwKOuA0wy8JP3S&#10;nDvS7zEV4fepov63a75O/40uut9m5PmfM6n5BGbs92fK8xiW481644u0GENe9CathkTvOm4X0Kux&#10;GAdpfJd/E43rvMUwl31EovopWB3j3kJRaiuXt5uBNRp9E1F+DfBGR7jAvV3cXtRq9Be33mr4sjvi&#10;fJPchV/uT7M//1kazabHY2iE+sUHCKR12IWQcgCfAXlQbm7UldzIAKJhqrJEh1NISWr4CtjMvSQn&#10;CEglT2Ok5AVUcwXq8HkGM8Rj+H7kbibG9gQQzMzrcivBUtsUwQpOgPhc1Q2ZFKv/GUhOMRKqE7ze&#10;ktNBFX2wRnDGPgeOF87EfHQ6oJx1aTWWOekZBSq35uWzqcyivowiFZRljJpzvvokYI3iM782sXX9&#10;u6pMO+mtvMrS2FgMoxPVWRuQQ4YAdo8mZb4m2udobmR2bGDwxYbhiwn5w/Iul4MFPQr5I3vxx0WU&#10;548G18cojD5EevGlyaoMDlepO//u7knAG4RB56eQwGrcyhfaY+g8X0keuQOYvp2sDlQlcKmq+2V8&#10;cCTKcM1Fp0tShsPEzxlphDoUuUqngP2J7gWRXghUOgXsfxJfH4txH49BwwiJ9eNqPQ1KFsNwljan&#10;rMbggT86jg5w0lounQIH6sbFyZBxMlRxupSIggeNvzn9EhXdX2O62+/duC/9HnL037iXMe8Msz2Y&#10;kYbfZ6P6IQ+wIeaxz1LPJ/ekPs+w9fHlz9MMpujNpZtq4XtsvEFivOijr1IDLalWZFexpmkFhrsC&#10;wxe3n4Uxn89llL+S2yu57wrvB9r4vXNacb6FrBaMvoWIv4r764A7Q8lTer7K63kewz8HxNCDgGPk&#10;5rPIqZHkQsUoXHGp5VFl6cAqZcuyczaog/mN3sHr9xGeauA83mpwQBw++76c2PZXeBpDV6vtCbg6&#10;CNgj/4+TFEyEMOHNu1u/MamWylYy4eMJrqgqW/LFwJzZwJY5b1U4eRkb1sREm6AVWRLXA72y+Rwf&#10;h8FbnFJVGcYttCGJFeYwNiLkxerqNfiYq/IUBg+cGYXRW6jS6GPuijDHCi0OIIU5XJwvpUm0N5E1&#10;YTGqR6LLHwSckZIMPrcbf4QQBsPP4e9DCKXx9xbicBQa+WUWfJzcL5G71NUjFNgihpfBIcqXxPIK&#10;1+Dvy1CXBdJaI0UJaq0MJGrblVOBPt4SP5PjFMpvy0SmgvsLcSsUaPmAsZ9CYovRFkTvcmeM+4T1&#10;4RRtoDnLGHR+Isbfbj236zB0WSHuVxNkQtweoz/ZWxyAhLl0skkxjkO9oNRJJwBKncitSTQ/k3cD&#10;VtH+15Ypcr9C4/gxbHjs+cq3qQ8J8qSPE1Lin6UpbKycxv6yqUTiWR9QYd7DXE2gTaNQBh7+dCK9&#10;9OQ5QhmM9zKuy4EyV3Np8Eb784z8PobLx0ppavRG/NO8j585XcPnuUZwspxAs8rvMZ6kuFU0QRHT&#10;iA07FuK1k5WIEP1tXRSe+JnKycvKWGT0NJepU6uj4dM+mtlPLeThZLbrq5Bw8GsdiM8v16kMhLJ7&#10;vXleHUMKFFgkvg9dP3CnxGcV+YNsj3qgYHsWfdAiXVmgpvTK5d6VFrsQwCm3sjeuhnEqAlMPQm7s&#10;fEQGhUZ0d0AQMMde2ZyBr5Gwope3F7NwjIRNAyQXcvOFkmKkCQ4eCtEZMgTb0RxLEVoc6cwhHn1c&#10;Up0ksVk/DFmeti8vuCdGbDKrqEm8bmHKP0bv1sB5EwoxpHComwmTCS1VXVkcvzbKW7QS2ytWU18C&#10;bVaA34PBIdktAY/ieDUXEM60g9cn2pfV+ABxyvDSlubzTryRUHXeF3JnjLnkZbKr5qcrDtB+M0kt&#10;JwJX6WSN29tNKT9hDYaMoes04OCyRo9TtJERIkeoMonmcWUMveqEtdyu5vHUCjhNSifhGPwOf1d2&#10;Io500pqUtTudZJLXMu7W9EvNT6W/vOK99EO2PA547Wdp3GcpLaJHmy2daR0jCLZynQ5duZ3rTC4j&#10;/AUY+yXciuPPD2eoJLHifg18M0nsOm6lMj0ZTHTP4zGncRKs5XbuPgz/g5+lo1mN9GuPod50gNkq&#10;bEdyAh1UgbMGRQzcy3HsvBfBRiWmBiuENYhZxTVptaBlsTLICxNjDF02jSCTc4JIkUbws6kIsWEY&#10;vvAnghGP1/hlf2R8wPrRC+AQMuBuJM72ZpsEO9+HCQctQWEKTRgBVxC1i2mwMlKTRPks4A3aG6O9&#10;o6HF8kZ6x8Vh7NksIr0OYLR3jJwG78gINPMxLsITQe29DgHOj63YRn0HD9mVb6Rv1WeH8UdCwtEH&#10;JgsHgO/NOc7CoHsJaaS/iBLyvkZwkyOLHkYCMaSJrX+8nK6ZvdEe/K52pMLgYOBiSZ0BGFGSwsQJ&#10;opiiVofoX5JO8+LnSh1heHjuElGjqiPfk+9HwlDmQynzgZW49fjV+DXOcndYHWBOwSkgjm9DclcC&#10;CuWdMAD5/pMx7nZE/FOI6idsSG39mTB0v0dO0NFnYLwQAAByIUlEQVToLxwCNuEUxXErOUFaSIr9&#10;foUy9eRo4wmBQ1WRRFtIK3CAgnwi8zrlHCZOwK4QNL7D8ozf3fhMOoRFF90e/zSNp+g049Nv04Kv&#10;WPWK8bO+Np3Grca9FmO2YNXM11KZGnpEd52DW7H+RXxtHuDjxflzaFgZRA5x/EtfpV9+lGkbTu1D&#10;uZlZpKSOEorYUwkisGuB+XUAgk8MqNXwxeM8LrPqKxyBxQnuHu2NVGZuh1cPLwxbssHn0YhNhnvi&#10;RASf+OzV++tAnhSDCYYGR2lUnSyq/KIBHsOJoNxBzU/G4i8wP/iMxDRTWYmwrODKZwhhMHC316Gv&#10;N3HNpqm6pCjFoP9sMuyNMmJmHobBu0zApmFaBaPZRNbG2SleY/na/UsOG6KZJPC8ht2fIy8qsURr&#10;JAdRloa9cUV8YfRXuiCFaUTQqC1kyNmS0AaW74LhITsIJgAjz3v6PYtXFkhwGnMB3mAT29w3pgcn&#10;ANXCks3p0p+cAhp6qQ8JmZFe7l7pMg5R8k0moitbFuKEtME+Xj9MK7lEpSrecCFQ/KwfKBFOWFK0&#10;g7khggdUgc6sQgvUBhhUBsZELYBcoE077seYvTwNjPTFsSuI7Bg79YDiFJ7HWgH0aIkKcekEGSP+&#10;TeTPSZ6LOBG4Io/gNDme+sGJOgyP7eBr4HE4THbcupQdBZt0Ig7RCRhBQCigFQ9qei59lwaVo+/6&#10;jC6rlFYlojiFqy0Yt/y9UMgI76lwFrfncnkarCHS6xgNXPOI+GP27E8doDR/i97vGEjsJLY16LnM&#10;vYzCvJc5tG6pE+/rKdt5TbxWKUsxvc3rKDZzcHreB8Pms4vPV6ICujJUnAredACrwX7OJLZZ8P3c&#10;H9VhnsucwuAluRG1G08GDN2KrlJnnUi0YJAUbgmfcIYsm/duS9YE5he2cBTY9he8u44wzSQWB3D8&#10;G6KzMHx6ZoOWhBjOMHrnoeTqbOiMcQSgTI5V2lBiqsuRrxfXO2gI3Y0sTsxaGc7lOnhvNX4LUupz&#10;TG4VH1HkyGxaGIzxW7kTX8vfihOhPOPIhLXJ28Mbn8KRqIGL61D0hYLTyMJxWkU0aWNO4FGpQUfr&#10;nHIGMX1r5CCqlOglLanRh4UQp5YswlgT4DlLOFnZ41Zu3zca7Go0j6/9WaM/lVvpPIVvGngkr+h/&#10;CvC8RtyG414WpyDC58cDV47nfhNbjFmDNWqXSGyLE7jfqI/xyxwV0qYkwwUQJx4nbFBeDWTKfax5&#10;Bb/L59LRCpwh99+cLFl7EnJqEmrlS45ekdHCYDIcXH181gWpwYBbU1vWrg5+7st0IafABeh1rOKe&#10;DjwS11vF9SRYTpRfwqlQS3JbR3PKAhLkadQCeryxP/3RU1CabtVxeJkiyenYkIaKwWYaIjAuIr4d&#10;WyfzNe9TnApE6Pi+kdzcwM8oKrXQmDaqTCZIAlfCiazsSjlrB/5M31aZhF+bBBvp+ayzgeqA+D1C&#10;qwE6kUhAxkeOX5jF6yLYxegT6MiWXK29eB+YEh0uEaVpGBG6qKl3FHTge5kco73QhmgujHF2okIy&#10;hWiOkHNwkPMRo1ILzqeRJFgdVXRq7tXlWL2V3eF7tpZFpu/MxmBr4GjlY9HoFMIgc4H+18Pq6LFe&#10;fN1Nxoc3odNFSAb4Q9vzAYPJK28OUdo3U+gDXPIDDtmCxSta5opTNQYukyWPUSOKsgVxPHBGnK8E&#10;IbB8FLxkhyxuabhGZGCMhS6Myb7eQt46ury4OCnsRQ3O3+fBMHONuqM4voLhy2B86cyyUR2BXH4c&#10;Bn1cS2D+EidGcfyqlB+zksi9KiK6xlxAgQqp8iimEUV1CHBwOAK/o4RxRT8BSbB/T9ETQ+rO7/cx&#10;FuQQkOm4eW8cVZpQSKdzA+kKInLm18DN77PR/XAW4lWTDPd4GOWnFCYG77WMhLYO+nMRMGcedOYs&#10;kuaxn/wsHUXrZok6QubIyp3fInn/rDJvv4fvMa9FmhiGK+O0kqSIxhUcM/B7fM4EKeEp0DFOAY3b&#10;rwdyajO+UAFbNLqQl0Wk530O3C92b8XwmT8n9z/Ak8PIz+/0VOnBZ6rEWeP3BOGzLFtdtmps4M1m&#10;vtQSxSoTWHtgbf8zmse4N5zAiG7RiahftI6HrsAjDFzs7gRdhwTRUBJG7jIBncLuGUZKV3oq+V5E&#10;ei5bDD0FKDTI4ys91dvF8QVUV/Cx4nxFTqHnwfgHAYOiaiu3b8JbgS0mOXknPrj2is74QCMS4/lS&#10;aLBCeVegTcfWwpQwSWgEZs+gDTXYSKj4t5EpInj06PIcGjNft+mhZt9Eje+bcKne9HEYeJXf12Ei&#10;B+DDAdfmsBp+MGWdRZ2PfLaCt+NWp7Ynrub0QOwmBDgKbA9ssQlG7U/52FWpfNwKHAOHAN/L9uRw&#10;/3kHHncKuF5unGiubCKoUJ4rl1VSXiFEIpcoeEwZg6/yPfB1ekpRY8iJ/oWRVsalO6rT3kozrEx7&#10;8Xp97fxsnARD7kjfWcsolvveTZ3vY2s70d+ov4SrFhpUHr8WqDMXSlOs3/Od/ekPWYXU5sFW42cq&#10;Q86m8zA6HRFIKsFgQFDclxM4PHl8H3PqIKHfp7CVAU+yQXzt/b6nskFKnpmiVxL6qP70PRkExd2X&#10;7ymKM5J7GhjFceocg9d5AtcT7TMZIR4X9QSpUopj9g8Ie6OLDFicsfKxJZ//YchI82kYvEpJMbmU&#10;pDPSNX4dYQyGPAHmJpgcLk8Fby1UmeA6NyWKUpwCsjj2zuoUXiN5Pvj9TIOOEXMktTYW6BDyvB51&#10;JrSRpHI5qEjoQnGr6Msf77+7GRE82oj6YPc4BXCCzFI5jIJvbG5zOYUomyN8QwoZge7gfB/bmZ+P&#10;xLbyx1s88fHBHXMaFPLoGHJV9OzyxmMQVSbArTSdUbSkDBeYZRStgq8ut1ZyhUvqfozGOoSGr9gt&#10;Wh2NwCSp5aOXwflj2B1lfWBvMAZZnoA3QKP8+GZwOXifx5RJjj0dSpwWRv5SO2EREEmq9CQcBeFc&#10;GL1VZr4ueypZPTUp5nXHCYHh23QTsMmTyqIcUKmqq38TjmP01fi7VRw0b6eRABOZnvCrjB2UIWoi&#10;8i8n6jt9YSFV3gUUv2qJ+LMx/KEf7U8/YnH2r7E6to2R/06iPjM/M6etGSiAfEo7cilOPoOMekd2&#10;/MqIulGUkiAwAsdkBmCvOV0ktZwIjjIxBxANjAc6k9jGa7Xw6MnK+5wJdTyxdJTeBDJ7BKBGLVhG&#10;LuEJZz0megGwiYDJfHb+nMJGxHRZNv1pjP/9gDVZjHbDyE1KRxDV5dqVFAtpxPWeCkoTVFuC6TOL&#10;VrYQatyhrQfOOB9Fg9dxGP8d8MbCllcUs+B0NfiQIZPcqsiDm49R1XRZReEjpKokPB6JMauF5IQ3&#10;MEZdBC3GH6L3kmjmpxp9iSxGFT07Io18PPcDbYqeGD4/Gzi/M/AnnocPgDyhwLgjMorTjdRCGkeV&#10;aMA4Q9moHzi/kviW4JF9XNnIar7QDYM34uI89vKW+JCqDkR+y/kmyzoFxpZj6PlxqzDiFgy/OQpZ&#10;Vnk1wjZAliqd4OQ1ONSagD86gfIHdUHB+lj9peAVdQCKaiUNTFrV70OtFiTUhfkDCW4OhIrcQtjk&#10;34CTVAX00ll4XdQXMv6ODEPKpWn9e9phrLQTZgQXT+Tfu+TdtAhsX4cDLGk1/jlGf64pH+9Pnd/4&#10;Ov3Js/vSr7N2qvzANynfnVgw9zbvp5Qk770RWYrSnKwnxsnpmp24BgPmez2I2jrFSbwvwp+BMj7i&#10;fT5zi5gqPeXsNViakkLO7NgYPoeAr54oQh+LmDJBftb+20KYJwsNMlaCQ7dlcjyAE0PxolVjipYy&#10;T0IzjP/xFvX1BxrEM5uLYyMexq3cQJjiECFOgsJhoBq1p4JUlieEs1AcHa3hC2uM6oN2/+1sRfOB&#10;GCx6B5GeaC/G9zEkpCFYM9pbdOBEyExy7c208yoKFbzgSF5NcjFiKqyB9cXwcrwmuu2JFkAfeeBC&#10;CIMR5B1b2YFTZXDsAeVnfGMQsOkENqmYLwT+b8eHY+Q2evrmhoyZxvSTMRiFbECFEhRdWUMmFxBa&#10;lLqTSGKwRt0Syaca/iqMqo0FGGXOGJFOYbN7yCB4bVVWgjU8GJnSCcAZsL3Qp9wOzl+GKIwdYzXZ&#10;7WyElhKVJRGeWDGGtTmxBdaIEwkmKZfVkfWJnACjj8IasEmWh+cygS4Q14XuSOcwOGDk/o0R+QNi&#10;aPw4sX+jziobA7kgyVCa+3SaACVaR4I7B7hTDdRZgO5nLlF/wLv708k/3Z9+D8jz3Ue/Sm3uI9ll&#10;/E0+Hzjs+xmSY/MsjZ73ygTdz8scB5o2ElTpSSBgnBAkp7mwJ7q0+NxpOrG7qxgG5en0Bd8DIaXR&#10;X7gqjJM8UCQn1cnrl80LOlvK1BPFz9wOMfl9NUFqhBQwqgSVaYJUyYA6LSFIQ3NTKDDT+K20WmUd&#10;zOXEXOcfKjNWfxPJMJVZI31o7vmexms0t20QjK7KMqQJCprsnFGWEMwOTsF8lZAkS0WqtPO4i0FE&#10;/JvEJySsodsQz5kH8KYoUJPPD4/nyBLrE/WziPKMD7TB3IRTRsE3M/A/H2pEBKhMvd+KoRgTlsBk&#10;KeeUKJAyeGsCHNoR31Q4+MDLPFdgdKnNdhhOGKKnCxw/bYqliJh8jcFH8guLUULDUzZai9HF40S2&#10;yBdMZu31VdAG1afex0hewqjL7cgFTgAOHNMEBQru16gx/jKQR5Fcma9L9A234bXobFWwGVU6Q1SE&#10;Mfw4sTw9yAc641gW7IAxAYtkWfxaKGHnWWBnK898z9cn86HDWuiz4NdehyD6U2CqWvpqGv3Zt8iT&#10;mbnzmRJlC2Y/ozllP8UslnUguf5dClr//SGKWvcT+R1pacedp6PR2OhP4p3DQIWDKUPowL9huTLY&#10;suDjdQ5IhNx2UUcQhgafW6uyfO6ZIjYdQWjjZxu5hLkawcWvTYLNDXSeyBP4PZ4sUtbmAIrlZJW8&#10;SIhDxq60xcUj2CyYH9ij8YvdxfFifLtenIduc3BIDTBkJ2lFBMfgxfXCGU8BHcXENGSkvFAcpgD3&#10;xR8T3TMkturxjeyMjohBoZawfbwCNJcTwMFGksopYCEqorq3QhSjv2I2j0MN9VRevMYqb2we4GPF&#10;gjZHeBKgpqwoB43k4EOjm4WskDjI7fMmCJ1kDWSJgE2FxStYiIKvxeuVqWw8r+zPCeJnnMEGlkho&#10;hUTCDeQFwI82jN8o8fNltfqdrb4qXcYZTiH5lG4jMpV4LRZ6SkR1C19hsCdxQhwDr39sM89VgTx5&#10;JLs4B9GxMLFV9kB+kJ+AY5xk8gtjIquDAVXJ+gjvxP/8Xh0g9ESwSKGf4XeZK2TkAYXQzoryyQQG&#10;oQbvT7kVKsX7FJBR+IgxSQgAh35uwzupOzKJgag9+yOQO/WnX6djwPhHP/9lOpSxLH/11P70Pxg1&#10;/ouoRUtAnmztJ5GLKft2BGGoOIUXsFn5CTBYypOpnOdWpY/ib5VxkoHxNOA9y1oLUtGKasBE4JbJ&#10;2dOlFRSlr03nFS5JLhiohEz0TUdy7amtDRzIG9RwUT+Iy6p9aP4lP1TtEjxdPgKl2RKDoihEZRaj&#10;pDjJ+qMzKrA5X/tiHP8glcnMG6eexb5UaUupSAtTQJXMxFXv1RlU6QlvNHxPAPF8RHwgTX9OCsVH&#10;Tt2KMRQauS9ObC79yJsWEV5D5X6jhGpNxWtqczRMx9yZ0avf8fFAnexUj1Yilzg4orSwBWfhjS7D&#10;9ZcQxEVbovw9On1xfE60C+M3iugAngCW5J3HA3wx2udqfoQyRh2ZHCUJcvhib3+PMIITow3O0QaG&#10;p8wHVfZkAPfanxodYTihrZBCn5KGL5TCUIuj6jDmZThBI462LGhBFaCh57EAhlEXOIDJcflojIbT&#10;oTic5FmphNHeZBi+v6xxWzvg5LHYloP9lUR8p//5qe3gC3BSoJSvQxgiNCThzBm3KDzTOXJpz9aC&#10;YUEimSFF+cX7v6X5HEN/cn86+FkWc0Br/hU7dH//8S/Tnzz6Zfq1R75Kbd266ezNxa9W5AUmpBq/&#10;p7TvgV/zesNwxd0ElJyqdc5nFEUnTwUDAkEkZ1CYBc7cnmttSamzYw3NBVqT+FxoBv7PgKm5pIXE&#10;gjmFJ5fsnYSHQc/imjWCQagBtDVRRNR4OOUGYWfAqyybJOx5MSK53H5EcxpIKoUnpJ/ORIlm4lvh&#10;gonoMjtBa+IE43hh4v1Y6ODjuaKPVhjE1zYmRIOCzqHx8zi5Xau6Ki8PtKpZcra0fUDHHc0kGjZv&#10;jAUkoFCmHNk3RMZHPb4ZuxFf/hpDrTSay9zwb+BHZiOJhikmdNiUBm2CLFRyTozqTb8n2+MbqsGI&#10;iVVoxsnBzyge66WkwTyCyB95Bc9rcUl61GgbQjQ1PUqaKxG4zBFdBbNS9IIS5UgX5pTs+3XGJwah&#10;tMGaQY72p0CbU1bCcEw9J0FtKo7GGU4kMdYBoEBVflrIsiMs8gFOCx0gJ2cogg1S5oCGSB4dY8+l&#10;QdUB8bMHDbo0/crkG1JbFZCcEmXggvNGg/M/Bux9HEkxjhziMw3J6Gql2XoFUvE25+1J33vhm/TD&#10;Z4j67M/9ETOIvv/8/vQHYP1feUyKE8NXwHb+1yFCFGZm1hlCLEgwghDI+/KekdhHEm7bqBz+kbx+&#10;pR7CEmBoKU4rnQP60SnMFjXh+UOZ6YAp1Jk5FXFPiIjyfm4EmfgcTdoZf1KpFuO0vnbzGRNkHUDW&#10;h4S6JNWpjVnbsRpPZ2CWjcP4reTG0H9ZGSlLjhorrSSkekgh4+JJAIyJ1TAxBJRLqtLkVgOHkbGF&#10;MDh6k1i9zWKHeD7GRQihPBVgbmg6KWxLDEVmK673hVnk0riFPB2N/vxRNCVXGpd9Tn8Hj5enJ5kL&#10;Qxdfavwes1YVjeRCn5N5c8TWJp0YdN5BBkg5MpEBLX9oTtQMSYPZmA7vHPIANTLg89zEFLxcxfPH&#10;3B71+koVNFiLTkTONrY1turwZVaELOJw2aA2QgtoRkVoZQo+tj8G+6EjqB/SGTVS4E5xHBH9iCUp&#10;P3hRyo5YRKK7CtmDxa/lfN8CGIySSTGJcn50M38fhiCbgxPmOEPhfT6HSe6JOgc/pxyDDz3zdPF1&#10;xZQ5oz2vH9oxEs+oBvMeYXiekoGrpT2VIJyMIS95Mf3Bi9+kU4A8fV77JnWmV+C4N75KvwvsyZy+&#10;FoUtov66DyonshDSXMsoLATROIFlOX0POQl7JKuetiT6+TGccuYi5nQGG+sNGjy2kZmLcToFjS1U&#10;sulFdksJucUze391FuokMl6V149NWL3W0RUfavjO+hyKvQip1BFFoYsrGCZgFXMtMf4XKnhebC+1&#10;FA0kwBOis9E4c9gTVdaoxjkQVDiER2rEWYyG4ISQqhSbxSg5/iD5+gMd9iYXk4RJPK/zWOy4CvUl&#10;MAa5QmZZWu5XHt4XZxRq7x/IEWVE9421dc1ufHME+XmxotjPQaeB7U14eWPov82M5PLbvqFw45lv&#10;rphQg4A2UxDnc6vJz0/l503ETiK5PEkoYnJLVIeWa+OHwwlSRRJXclyes3uc1mYNQNijUAujjGb2&#10;GFtCxIfBUHog+2M1VxGcCWCbiIat3L9MkdHf7yttVrpAISyMGAcoHVyfSkcuIXo3YfDcJ94nMQ69&#10;z8mcBkRB8wfbIgNCHLUcY8JJ/J6GTwLtKZfpxCetIMHEmI/iOrIlyIH8aBzGkwcnzk2shQ2+lyT1&#10;EfWRZ2QWvjjd/5KtKr2Z2NAddud7zBz6tWe+TGV5ffexuZrqGoyfMe+FtLJGJRbHuUPa4Eli1JcS&#10;Rm8UBux1LE582NKKQwSxwWfv5+nn6mkQVXvmn4Z2h+8T+UuyOOEAMnrcb6QX+ijziCKesNQTjgBn&#10;nUDq1ETXx8HuxDBbhpAFmRLQR+OfdH9L7CqVyUGHY/tgtHkFRtJbMFDFQb4oC0yyNcCazAhvJLb1&#10;LMbImbAStVXXCS/8peDszP5Mf97ZOjqPp4FVPX/W2Tj+4RohHhvJiiVrMbwJWGunVVBXOGApuvkp&#10;mOjlGGXhB0ZiGRRYdD+JZ6XX/D6GhhHHG6xjGGmJEJlvMBl/4FOruTEuz0kNRHExMNGv8FZsfZzS&#10;AaOKg6qEPxi4UIdqY/DrcOfCD+UFYcz8rsCmSpplhVorvCF3dshV64S3qA04yQG4FJIJktvQ72go&#10;xxIRf7iYU6AulY5ooBq8FGPGuHUC6gRRH7BBnsfnOEXeDuOnQywEbZwU+ZEalYUy3gNOmUwoZLVY&#10;efZJ3sd7ALMk5CmO9QTBeKxDWHTycQYNmSDoyYx6ym/dsjcdTYPKYXRm/TLwp3gUqKNkWcO/EYbn&#10;3P0VMZrOpMCPUzROZokIYY+v0fekF58nFXOjfdQjdFj+phxVahS7TI6FNeZ4ngbCRouNQ0hY7bmV&#10;Fg3ISRIfTiuk5fue8nzmQixlHe5RiIFYskEDhDecHHZzkfSWTH4HA6mH4QA0uGckskR+BGompVJM&#10;sDQhNY5xHxaU+GGN3sivoSIbzqy4avzCGVkhRWTSkSagGnJr9bXw2I0pWnxfT9NBfLw5hLuUhDpR&#10;gTOy+7N8Latja6EFDBMUMbr3S0+a+KrcM1pYPLH6KvQh2oeQyjc8MB9vsNHc8r5HvYYqbDGhNeLb&#10;l+tz+EZZ1JKRCV09RhDPyc+FVr7SchgwB2crcRyXOVU0XpWV5ShMYYx+uBolkdjGdDl3izplk1sg&#10;ShVN6yULScCvchTVSFQxSuUMcvEFv9dmdjn6kETosD+oSfkhNanMCVA+mmSYPCBXLar+h34AuXwd&#10;QUgTGN8CEmxRLuwh2pv4qikqkE3kP1pQqQcczPNYLzBv0OjJN0JgB3QLCCSuNveJWgnRn7/357e8&#10;nr7/9rfpj16A0nwMw4fWzO7kYnlJ5ozX+jcrkdj3TKztKSJJ4GXRDPho5TkmrulkUfjisSfwGg5Z&#10;CNzDWYWEBjYLbYrvZP7sXQBWRgHMXC+q8Xy2JPk5hcDC1wq/n+kwQXvyt+psGr6Udn8+X9k2A7JF&#10;MgpnJUVvzgjiaxtaMjQ2LfbWBp4XwqCsLIaC50l4M2W/NoMzMDSgjEYtFy+OZ9RE5pwVJ6HRJB7V&#10;WD1W1kZ9TWhsxHAmuWinfbwN5zFi2iQYb/bxIUYjUbFiG5FYzOb9YHFPEI9Ab6Pjn1tH0YnVxemh&#10;t8Hoidz+O/AmRRYjebANgfN5jBHV00D4owN4+bwmtDF8in+TI5SBPnLzgf9N/MC+peOAFxq0ThD3&#10;yZPzb9WUzugJGYQ1AB8nN39gaC2Jr7CGCNyG+2SBSt352gYWTyogU4G6M+TKUpTAs9D4S11GpZYP&#10;+HDgz6ELU0E+IATKMfACCURQpBS81P0UHXAIon2oQomi+YmcHEctqjiWcMfIy1UIkdT6w7yYt+jU&#10;GSxSdrxOw8V91jjU+YRxRpLKfUzSqHogpbaP70/FQ61R3/WzNKbn53G5VE4oEqJA3mNPXrF97DMw&#10;D/Nz4HUIURTcGeEV6em4wLz8h3UBkQqozcgTOHky875wIKAPi+oyOXuhbJAbYv7NQFlem7Sv9LOU&#10;L3lFVNK1E1kko3w0M6n3uZSBZLBu1gJCPYrNkV9WML+afEZ4RxHK0c6ugBTDq6Gh8laIt01C9Uj5&#10;UbG98gNHQ0hbeipglJnJSUgTdBgdgX+bLHuKeOEImVhfVsgTQfwV3L20GJdvjJ6q00RkxrBjGwp/&#10;fCwn4PVEocpKrZGdN9e+UHnqYCx4vNgxdD7CH2lLPgSkwvlJYnQ19h6XKD8dOouupTKHxzyDo/ME&#10;oiEFoPhgjDxqZTDEMkUuk8EydKiR34heVgkaiRofimpNOHllChZ1FLKVuvBzGnzge5yE3y3V2QZt&#10;TRVV4rLHtsbhZLeuOpC9vzzGOUBCKItjcvRi40NJhg+vQxu0Mjq74tRor9HCEuEA1ggqNQF+Btyf&#10;n9SIEwCHPBWM7kCSyBk8LYjw5iuRdPI6NbYgBvi9npKZxgTsy6VQhRquA7piXyp+DMQ5kOTubtXt&#10;M5o5M2BFrUE4yd8lE6O4TFVsjHjBQInGmVRnbzl63iNgXrw2JRnH44A4X2kwzA7UcHYUJ4KfoVif&#10;YFZywJQzlAgOfi5xwvizOijwMqCuMKuPJz+3wlRYNpNfkYe2ojxdlq0k9LIn2NoA9aMMDr4lpMsU&#10;nwp7KaUuA/vjANExI9zAgGkUD1wfHfPAGSO9EVxjNpmInUhicn5hJBXcyusqK9aQxf9iQ34+01kc&#10;UqRzKXmVaTBZsnJrdVb1pbg/jjqjuuVpjd+ERefg1krdiX6IFUhjlI/ilAyRX+sQyBuC/ZFxUFVo&#10;8UgDdcy4+v1okDCJ4rmkPjUE5QliXoxcGFKSP9fgTIJbm9MdRV5YfZURoq82mCF6dUt+QEE1YrSt&#10;coayQjKbVmxekds36eY0iG6uk3kOsa3Gy+PKnXgOZRGh1lQzxO+RzTD/+NE86NAlJLRIF3CIkskw&#10;iWtV5AxEfHVBnAJVMkBBe5oEN/K6uR+HPAj16K8NOzP9XCdeo4k1SWdh1JdvlzZU4Gb093cHkyKs&#10;FLtjwCtfw/CBOHcR8XcLeYz63LrsTWjiZRBpbVQP8Zh5llFfqBJtiFbRpYolI3jNOowFQ3qUc044&#10;Tx9HkRuZg3USlkkSEDwtCEbu4klmHQNGSi1XGL4nVRQfJRZ4vFIVAyP0Z8muMBuYrNP4u6ROgUMF&#10;ylaDN8Z/S0tMPHamDQYfvKrjvR0pYSLbS+xvhQwncB+tjIwcuwUp2Rc5WGlN5cjytEZvmj+ic8ak&#10;V2dxPqN6Gk+G0NkIoQ44Et+Hzckw/Ix+2RAtBYPTSpUJi6Q3Q1uv1xpVVOvxPCdW3oiIAPzRmcmP&#10;UToitdhSlkGH4H7L7EIVjLBivEYs3hDesBhhSMU43syTiRwm00ZCpQFEmrKwBKOyS0sjj6ivwhKM&#10;rS7HdsJKMwnPTyQuOaVNIxJeUKySooxGE7jussaqYZO8WSFWZWltQUOX9fF1xgnF727jDCALaOrx&#10;jwCvHzqP30tBDMOuOpqq73EYsfoeKU5OhoLcQLbHimqB+jM/mtoBnWHBJHmRYGZUlKMeIWPkc4vv&#10;eQ15b/l/3k+cMYuAIHPmSYiDQH1nV8PquFLIhhUYnnzZ+xXnQOoReF5mLgYGSCa0fn5ibERl4VzC&#10;FLVQth6Kyw1CAf+4dEJylQIHjc9TMkL4qQbHKr5VbvMoT4qo7fB5YuBxSvn6lTcIs3S+1pMnkIMB&#10;0vulmg10jqvRobQt/yZWO7YUitcUmonflCYY0VFcBqVJL2gMDO2PwftC5NyFCd4fw1+J5kZ9sby5&#10;gNFbPB2btSsJRkVGjMcFWwNmD5ZHdggnILkNCasvVANulRDECw9lptHZaqxvGg5gdVcBlH+c9JbH&#10;Km9gdhJvgs7gkW7iCszJMdT8RA3aE0IIYCVWpkRIYqTCiVT59aVt0dY2j0yHyopJPQU4WQqeM9gY&#10;ikJlagBKGyLamw+Iq00qncfpKBKdKijICr8fMzrV4cT4Qn+3Sa6JLfhep3Kejy2RTG2L9kYe45QH&#10;I3IbE1sZHE8VG2GsyB6FQR8OBDoWFsiK8BEUxY5qIIrjhEeTF+AQ+VF8H4bIwlkku+QJoR41WQbO&#10;RNGM3CS6vTr5un3NvEdWXjV2GRXxtYbm36MTCT3PoOHJFkUXFeoI08kTeb7M12X09fSVoLBbLprM&#10;+ZxkW9RUGdH76yAGKU8VHY7H+zvidBO7Y/j+Po05DBobcwCtsNakOSAlTk4wCWfzhAiKk8/MTq8o&#10;WHoCKKvACais+7mGfsmIr3NGUcyA6CnBtpesz9UtMfqPhgK1OZlST7vbx99dkSQ4A9PKq5jfjpju&#10;eKPOEBsyMGartkFbwv4ISTQiNfGhm+YFyM/ania2lzq1h9RytVhSfY+tiO3EhuJ+H0PEUfAkV8wf&#10;mPmCjQ7CHzlqkzAdwwYGsZ3sDEdgJlPg8R9HJm8KFKhOEVy8ON5kTtGXeNoKrU0lRIrKkeixz+83&#10;KkSiyAehEziLR6MFlxo5c5LQMlHWOTxlx5Mb2TFWp7DZ6RV0pxDJmT8Yd1uSTBtQxPH25Tq5OSQN&#10;we/zb7T9tieWNAJ7AIiazuuRRSrA9G3F/wjYyup0onqMoRklD62FAiXSA2uKQxak0tE4ARXi/PBF&#10;8OeLcAgTZAtkRFPhj5Qij7VK3CYSyVZa0xZLYVCwPTw3ECnwOH9j5AFG5iiE8b35tK3ejNHvAPKc&#10;sa8Chz2pFM8huguRmQYY8gI/R4MW7621Fk8C6zehqTc51mj5GelYv2e7oZ+7v8vKuapZoZKPi244&#10;nFXnNAcRYvl9mTWG/6pIrXR2YXPKoM016AUoBmNXyrmlVnHIkgjCDi+Fd/YUMLw2g75sCaaHJDSk&#10;nmghYpZh7DblNhpNMFoN3u9HIssVkxL4np1XVsugRItOehh/uAmKEEUjDYUlfxx6mig1K1n1Z4dy&#10;CbH8fdKTvBFZa4Yf0TskxPyMf4zFDpLUzLI0BprJzvgHGl2sVqpSlHJU6quha/C+sWL/YBvk6nUw&#10;PswjMQabuqUYvV9oJETR+G04dw5/wBqlBMId3mSZGCJz6OrtzzXx7ebPy+3LvQtp+OCk39ThOKzW&#10;ZpFjMECT0+jHdRqbak1eJ3RdJXlW2SlE0hlwFI7vg5BTlM0XcLoqFZhqfHQuTysfb0FM9uY4ojxV&#10;0vzgBVCZsymKQWcePg/qEPbkKJzieL5PnSDndMiPhg1CUlAcSxJsB5lQyARYjG+TexTc+DulSo8h&#10;wdbBDiSWNMbH+6lQ7GKa1IU89a/zczpMq/HbSOM+XYtKQMgsVLO897HYA0P1fQemFARMJ2LHVAyJ&#10;B+nIYRIkOIVTmmVmZOJkqKB4cyQaIdnw5PZEiqJjKxMVMgeZH4KizuzPatRCGu3FjS9MsYhWTRNh&#10;E2Kn9YlCPKEstrKrqCVnqkLu8R/0JJF5BJE89qBCe1oVU3wkjBG/xzxEHaA1DxDORC8lhirWN3FV&#10;yqrhG82jvY8XYZXWDD4mdfHm6EieLBa9rOgayX08SWDww/4e84PQb/NH+kfZ9W+F1oRXPXh0cXkc&#10;8uaLfe3NVb/eaugRxU0oLeAEh89jVRl6mQMcp+PwGIdKWX2NyqKJXwUKBE7HUZQ1RN+ssCXEYMAV&#10;O7mIUm1iShungGMGjX4Yltqbksmr64s0+o4YtiNNhEDAqDYkblUWvoAiVoTbuNHFZJzvt6VarESi&#10;jQ5gfSIkzahIeQ1lm1zEvzbAm1wrdDscQz+yJpUOn59KP8LwD6upQCGu/BBOgsMXc1Lw70P43uEN&#10;zATla2UTQKdc+vRoXq8NNhbKPCFotImE3eFaMkW+LhwlP5Kr5mmky0R/N5kfixNZO9BxPTk1/lDm&#10;GuT4fFRkCl2EvRpgD08GI7RyFnppXUhBAatSAzIgUsQUiuqgh/CajyKhh7mSJYvP1+DiCRU1Gz4/&#10;vw4FLpdQGRQQokhJkmD+jPrmiziEXWFRhZfp43Hy/woxqbq2xG5axWUkoiWz48DmGLjzTpyB7kjo&#10;MGYNkBcdzSI8ocpK/zjrAxq0Ed9MmnESMbZbwzzQMO5zMHRKx8kcQ+0bZS+ut8AkBVFxfFmcMqnm&#10;6Myi699ECUihWjDYh8oR+revR2xqBOfNEBLJBgS7wGsVMoURa3iV1sKKmIyIQoXR6B5al3AeHAAH&#10;K+MAyoBzcLTHcCXyA6ek/mwu1/jtljqGiM/vFN+7isjX51FeongTtKIngJgfjB2DqLoY+YVJ/Iwt&#10;iX6ffCEa2nVOTqyY629SaOXXaQ8Ejipa9NQGVYWWh9/vcR9OiZHGiBLuB5ZJhZYwbjn+4hiMHiPP&#10;D5mPMyykuLWQE4JT4UjgEf/OzBtwlvwwTwmYoyMbw9jipDqerxXQGdWPkRXCMeL5uV8qtfGNSmA7&#10;GqmEj4khVLyviMocBVnCsFVNRjO57YVOTnNUTLQW8tkTTDPUAtmBGZpCXKe4CW14bUK3EO/5Hkjn&#10;UoSrQF0+S3OS6FXgPVDfZCLt1GtPZHMIK8he8v7q9+n3LXwdnkA6icFJpa6OAmTP2GHUEo0qypZN&#10;coUxMjuI0EKCoDzBqpu8uZFWw1cPo+oyKroeMXizJ4EanRgOZYQWs+N9MV+Fy82GSpKt6iKRCP22&#10;1bb4ORxNvB9sDs8pVDFKy0JYwfO5jPi+AbxZmXje36N4KV6TTmPEx1mEP0ShKuXE8ugmxSa5XsIb&#10;hWuyJMCG6JGVXTheB5CHlwsmCbYabPRzsgK3VVZQjzEycvmheBogfQhoZP5g55RG7AnC/WpncpLN&#10;4ngcQc6fE8j5OmUcyKFUZV5nG06GMtE21JkhWZABclgVDuAHaO+uEgkYKHMLIVNIp53bE4k0p5HK&#10;T4tbGudhGPaPFmOsGPaR3AobDsWQ0Arlh8xL2aE1wCP+bVVV5/DxFNDy78/nFuikAxzHdYK3OBYy&#10;i0xnM+orKSDPyH/ICeNnJLwjF4nIG9odJBMOArZrSjgLw1OZpiwjiPFxXzkWRRv0TE6Vn2PUOFl+&#10;BNBNeIajZSTs2XF8bZ4SNQp+h3+bwchAJdUZeYGnAbeh6wEG+blHc46nD1HdHCp6KbRTnDK27GiT&#10;2LAB0PwCu8P4b4DqfKQy2Uracvg1lYnGKjUd7S2Pb1FJCYKG3NpEHPDFMRMmPqo1/Vmxm57WOkDI&#10;ybxhnFFR42sTYSlPC1xCpajEyf7w/BYqLFqpwRHfKUm2KugxJqcbY8J58TpBsENQlCZYsEGh14mm&#10;bBkVnEWsbBHJiB7MD4ajaMsOomNaYU9g54pk2EURbdyuYkWYY9IENIpAvvFhlJXhs47cKBS0maQ6&#10;b1PaVLjF48pAhDYks0bostqaiPxCBx3DRJl/w7yUgRlGLfOAKpxLvt+CmyPL25JHlE1sVW9idKEQ&#10;Nfm2ayvkCkIrWydxBnMOagpClfh9sjjHYUji/SMw/sMx9mPF+0IIkmGk0vnRGHuwQdxPflDC6Ivv&#10;4xjmDeYF5gskzKpLAzKRU2Qkzhk8fIFEIv/rar7P12Dx4ijgiQ3qVm9JWh0OVZKFG00LpDuwFKPZ&#10;RKLxkwtIT8euAt8zoVWcQCbpPp95mDkJl7KHk3EE3k8ZKnOfoJBVv5p4C8N0Gk+DyCf4fCPqEwgt&#10;VFrRNw8w4MYYGeEWjqADmH9KYfexfmDkH76rpRgO5rcULP7yBZs4GKGtzg7hD+LYKklzis0p0Vc4&#10;d6M+v+BAA4uPjfvM3IkOtpLJxgiL/Letakb3A1N2pZ8cNRGDo3hucb2CJf+oKFLxok109GzbFJU9&#10;eH9QoPxRshGt83d0ikylYLAy4lWxvAbKm2XEtDeWxFjHKNmqZ3XQSGK0O0bakQSMCBtcsNBOhsAG&#10;b7l3nUm9uQ4lR+8HgDFmGGjZHlmTbOfuKD0+lbmZwiIqr1XmBw6u5Qq6kdcXY8qJ+H7AxfFw9bG5&#10;ReyvtIEiGJi4LZx+lZFLCtITxtPG2oEfvgaBrMG+X4tpNr2HMSh682TTSJj5kx+BUR0KG+QpQGGs&#10;EO4coeFbC5AZIrpGcjy3whB5UUTLYY7yH3LfD/n6YGDRD3Ccg4nGnBj5odz//Vk8jvuOJSmWRvVv&#10;J5GM8ePajRJic8aYpSohQZDqKWXM+yJs8vebExnZFeyRi+SHANWYbBE9Cp44JNsZAj5PxMg5Wud7&#10;Oq8oGDthj6hAOGyNwcCndKOXRm5g1J6wF23Kzq2g3HkdzmzCfkr9RAy8XpaYZFRZWxwilbG1ukDp&#10;FsUsHhDzzsX+tiba9e60Yzwoi44nImRM2qV4hWpO/BZSZqOy9JRFJelJDe1A0qPxG/FNpt1vaz9l&#10;vHAeE/CF3xcTB2QgMLZjLR4pbhK/e5lM84dp/NH/yW0wCB5p/LyNGRZ3IkrwtbjYwogR2+QwcgLv&#10;w7AsoHikY0h2TkUCzH1l8hIns0WbpKNMeP0hbOMDEftHz6xUpepNC0sWuIQdYmT5e5kUHUWcLM9u&#10;JDuJopLN6Z4EwpxOQiZaF5Ua2LRy8kpOBPT7QiP16Zxg4v623Sq434qv9YBoZJGrx1Cc7FbSEVRE&#10;8lp0PCumUYDztcqQaDiHeQIQ5Y/CYI+UGsUpOA2Ko0mK6RsQDuWHYuRePyCq/3B2GHjxVzMqX//l&#10;zJT/xZxglLIfzkmZxg+UylWZOiPUpFUDl1mjWbzkSlgdQAmBUZm/saIgJXl1OG8U5DRs3x9PKZxT&#10;+YbRXkEeQcTPLdMRTub7oQES5xvM+HssgkEAxM8TgGLis8muPb0hy8YxhD4GVWlPmuhdPhj0q+yS&#10;djKI+zgZSsj1M2BKS8GIkgIjDzVczDv0lh+Icc8cWVJXGl1M4bJIwC+RrzVZiQ4ZHmvGHivlW/F6&#10;QBKOGWlM8VeI0nje1sw+RltE36VJi4/j31G0kL0RR2NoUnvB3CDNtVvHrN3qY7TL8buVEkdbHvfF&#10;bEphBm+Yp0D0s5o0eYKIk8X3JkfoYRSo+YbG/Bw+lKi6ukpIKpK/r3WUSTijjqEATUrS41bticku&#10;UajKZNbJa0IVHRUHEe5UKUBDh1M6mgSS4pOy5BCiqbd3GhvY9gC7Y4HM1aXCliqUiZ4AB7myyNxC&#10;eYW9vBiaje1VQiggQlVEfx0NY4qx6FaCTao5nXwM0C6mvxnhfwT8sVGG15DzWnKdIRJf8wIgB4ly&#10;/tdGfIz94Kk8HsP/q1kp++upqYhrGt/j+l7FMQISKUcmgS/1k0Y2wGEzUSTks7A2Yj1GqtMcgtMn&#10;k0K12UaoRBU61KlGef6OPJyB70kwCOM0fN63aLbx/daRhVYktnlHHqvsOggByRCDooksv1dHONBG&#10;aaC12ittKq3pSR7jE4XNQOtesk6h7bmypTDh9biS1oyhsECSoKpMajHooBU9PjQ4jVM44THDE8eI&#10;aB4XXDyPU6pg0SMUevzCkBnL1Mi1G+l5wzySgh7FQ3UWs/FoYvHN9HgzsdHjMVqjtqyRSbA/E5Jb&#10;k1s8OebnVBKaiDQanRVS3zgYg7LRQSrTuoEGqv4eY670u/KGY8Q5Mt+AS+DzKgsmMbyKSOL8HT9I&#10;pquVjVo6FhCpJMWnhp8PsyQs4XmUOZgjWAArG4mh6yrTlXFCaUVHlRjBNWThEgYb0xjc2E6hSX1P&#10;9O06vUGBXOvri+e2kSWSWh0KeOMpgeOWoU/9faEQ9W92MK7qU0+/kCkLr3hdh2n4YHdhB2xQfmQl&#10;wcxINAvgTumHRP2/xqi/j9EfjIFr6D/k6+9PJvJzcVv81XSMf1oq/tLI30hBEUNU8yPv7pBZ4G2l&#10;0qsRVqBJHn87v5/+5Nwo779JauN7JrJSmhYOrVUcwelgdZpFHUG1elI55yhgD39bFOVag5XwU/pc&#10;duiAZN3Cl6ePkT4GEmPcVnINfp70CuxCaySc5GQIChTmiQe2FP2BPEqWFf7L9xv1VVA65djWQhtb&#10;YhgrP4Q3ybZkweYQ0U1oQ2OP4ZvsWsSiYBSN1BzXgeVlXXwxgf19cSYn/JxUpNoXCxaKkhSlCUns&#10;5ldjgtF7WdkLtknxlEviQr7s85r8oZmXQZCqVY5gnhCip1Z8LlQxOipHCOZAh8KQjtJgMX6bP4g0&#10;GUZbZSUV6UIV2iCpyxJvWFWoO4mwQhg+sHLIFHBImRyNT/49BsMKRfy3RzQGyofTxsIUWN0TIsYS&#10;hhaIpNdZ/Ba/GElStpIsDNLg+fmDYDKqyEeqzCPg4Y3k4VBR5bW/wCTdKRH8G9il4CsS8Ogp5nVo&#10;XKo4NRYTbpLT7AgcEAcojP7AnxxpRE5SnB82jxOA6+BqLiDQD7gw/uxQjPyHnAIHa/QzUoHh5382&#10;ifuARsCYTPwtnBRGUKTKDDyyKMLYkI3LzGDgivw8fWCOwvg9jU3gSa5VpEa+YsQP2IOhq9oUUgFr&#10;7E0oTjSX8Xkq77d0s8rRkphehCASIYeKU0bCJCQZChaplGvwso2yfhH9RSS8Lza9BAQ38ve6siUW&#10;NxvhwfBxGWEVJClXYKVLRGqPtVg0wB9IJM2M0IrQYi46T+ZjBmKAaq+N0jEnEsNTt+KbIxY20Wxt&#10;R7NLJ94o2ZhohMCwrQmoStTrg+kxm/dY47GyPzEWA5hl/23AE2ECf3DQoXxPZ/JUMiEWuugMzstp&#10;lTSI+2OEuIYcVCbGj2HYAujrixMhJicYSfg7rcR6Yug0vvlqfI41AvOhRQTGoHmc1dqYyYnBe19x&#10;ilVfjPsYIndsbXG+PqyM7YXw6c7mrIwRxwlUfFK0KVsHEO9LY2oUjjPU6D1RaN6oareCx/Iz1hGi&#10;EotB8XuCTfJ1K6Yzh+FvidpEjEon8mmAjAopZJk0MpPhg4E8P5LixAFgfgojrUmuJ8Chc7gfZxDu&#10;/IjI/yOcwOj/53xNwazopliP96QvUV9GUKMSdkYx0lMI45ZK9rS0duCIQu/T4EPARnU9OtAq73k4&#10;hA3tkA+ZlKeQx+jPSRDJe3se5wwiktuiB3Qm8u+AODGtWhsxyGonfC+aiPjcI0BatcdR3MYS+5H9&#10;PqehxVIDLRA940W3FDFRwSQUY3dUnDRmzLoBighpYoUMJ0BsySD6m/Q6AltBk2Iz4ZEFK7U+Vn8j&#10;6xar8+ZbYY2GaS6rbhaDmJtZaZiWr8U5FHVFOxrfE+P5xpnoRAmdP1qqyvxC6GWjiljPiO7jHOER&#10;+3FNhvkgomglhqfhITTgsjy+yUZC3pyQQxhx+Fmiq8YSbA1OUgUv7EzLwNrOlYkRJXDvVmQDp5LA&#10;mXCKu5UstGpwIpfQaEm6xdpt1PfoLEAek2QHTJUpIJWgCY2cbTFam9RLvIY2wJwqjNtGGLvCfF6H&#10;VJU8PYzqwKs2RqxQhprcOtLQCIkxm1d05r5oaCcn6OLv4u9C2hxiO4OKDi675ClgULFx/EiNzJMA&#10;OKQTUFEtLIgdjPH/YC6nAEnu9/j6z6Zg+BNwCh1gOskruQsbZwpeX8jX7dEI7Q7B74CUwVPR32P9&#10;QoqV9yEaZqJarHbfCM7nfqzJO8Ytz38Ij4vaCEYvUaATexLI1vm5WdTSDgyAJvoWvpxzZAAROVBY&#10;jaED2looe/la1GEuFOpdR8boDJVcpLDJ3f4TYU8+imSXWemxs8gWQjP4aPIQH2EEjMCIhV82oTj9&#10;wOQ1nsijhhdk1dVkV/wn16uASOjj94zEfyOAEv/jGMqh1QAd7x9X8eSQwoZGnzdGDB5TEvxQTaC4&#10;T2bHopfPJ4b3TZZdsXJrcUpu19el8YehG4GtxmKwMaLD3EHIwxtH1A4tvkI4NS9GS4ymIk6r/N4K&#10;7j+HxnOcwa4qe2v5cMouj6AKKq9vA0kZg6hgb0Yc0gAfa4QcPnUikYvHWfGVzSkHh01ElNLkNFTy&#10;ULifl4jm0okqZQzmKNYeTIw5/mNbo5AIarGMMVX5PbE+j9N5FKyVOgifJAYMAhbxdBKhFUakwQnt&#10;zEE8CZT3hhMbaTE4pQ8a6GE4g7y+kf+vYXh+BK0JDCrE/9/HAf6CqH8YSTGUa7yHAwlCE26r1HD8&#10;XGwcMfBIPcuowT5ZIMuoAturG69D6vJIjBvnL2xdNNpbk9CJ23GfCbwKWl+bkCk4feGOjJzMmqc0&#10;Jwl/t/NOc0R7+amcIMJrPqNob7TWo82q2gxoTJA00kt/QskGy+PXDq6yKQsWp8UFzhXuXoPXCHmg&#10;M2rcXGLC6oi/GPRJVFf/rjfpYdEwzi/wJLBJYAzO4Y4skyGPJl98LGnWWIFKGq0/52nBNsScBuro&#10;R42BqjwHazeDJpVlsYJoZA/JAg4i9do6TaGggSVW/fg7dIYQs3nc8VploQ40oTsH0wqljRsaf1Rq&#10;eTOFLXLGJLOBPUnEShy1VY4ake9XssApVHYagLBJWo+krUSkjFk6JpWhj1Fbr5N5DPOaTICPMOrj&#10;GNKYjhXRgD26xe/O2jSx9vltf3RUoU6EIcQGRqBAm0iKgTkavzDIIVjgYhmeKvG+vaoOsNLI7etV&#10;mWmk9/L90kAOh0O3md1hWJEw0/QinAsFLCcAf0d+uK8fY7TAJORQ0IYDFH+FSvSvZH5wBK5C3P/X&#10;JMAYsadjGDfbzLWHgJkyKjJ6Uo2eLryezGjv52cFHMra/KowtzLZtpGGPMBTK/IA/waqujJgGe9R&#10;BryL0586iDRp9Bt7QrdWe9Ug+b2C0zKQg5X2mGitWJHPlzqUwbDSVoldhXqU9xtkY9QvgyIc22ij&#10;SwX2kNRW5pgDc9Tgh3TACI2RklRE0y+yh4rIDefQcFTyabDRRIDB6v0mnVGJ5ZdH4sVjxHUyEqoc&#10;VQdaWjbpNUmRORFH69k+j0I28wWrq/LoOooGHipPkxr+TXStzOWRxeEPVLcvPLJZXEh1YPtJ/F5+&#10;1k6o2JDCGyUt6TFpY4dcPBExsHLMvDFprZwmZQdUxfx6XpML4FgjFAbqieQIcaJQ4Fl7ax0r3mqw&#10;ZSXPGGB831v+hjYmxFK38NglDKCMwZUxYo1RzX4ZQ6nCgdp6CiiBENrgXKWTMLZYbMFjrDLj8NYJ&#10;3PQSPbgxl5Pnlj0iAlrljbqFDq9UWho4ThDxN8YYjIsULQZq44iGL7SwYCUUsdAkHFLG8KOF5ARE&#10;f7j94hAcwSKY2JqTsuxAWZWbQLbIlTDODAfPpCWjsZ7Pzq/j5Naw+V1H6WQYO0EuM1fBeBUARpQP&#10;pqwCPUN6bQFMyCT+1+AdzRJNLvx+O96ihdG/w8/KvM1TQDZNdgjHECJF87z2IUrQ9nivnKlqUdYF&#10;HQrf6E3PWLjW4grIUFwqOmK9Zd6To955jxq+x5rl61i8RrKpgYqLg+HgyU06YgoWl1E3hp9yHAbP&#10;zgdh8iYDYvJpjmBGbh4RM2X4A/RgI78JSczH5GdDw8EbqIAsNB0aJ86gN+twnBpiWI/3CgzCsKMB&#10;xQTXCGSy7R/N3xDHsHhXpoY3VUYEp3NGZryxngZRcTXaVHj7WBPqACZVpuYqx/C75Pr9W2RWPKqF&#10;MaF7EQYBaxwZGL26am5klhwlgqEDKcJRgBil45jEYMLqjB2hEEZbBW5t4+DbSFx9Hb5nFsSsSi+L&#10;k8IOLxdSCA2qYoOL3H8lr6nkFDiB39c4PBGoNIdjWAcAFoVBCjEwNhP+ytx8jYnfqTRarM1rNE8p&#10;6P7KdGqS4eLgGmAPDI/iuC78jH8/Gp1fGr4j/frcu1Mb9V86nNy88EoGzYgeLaOetDyvkgmu6Csw&#10;osvzyzbZvKJMwp8LZojHh9rWgCjerxi1MCsGb8XJzWehzFkIFPlQJQ8Kx/Rxtp7GRGftRPu0bZTP&#10;0FZJg17knNz6tRJ5OPUWly/HpIWANkT7EP0TyS0GdLfJwqiMA1hkiv5ZDDDGS8vUYGSqO2MFDlfA&#10;JxzED0fjNOIqxopIzc/EaYGRW5wwKXPMhk4ChWhzSUxh8APS63UCP6RuOEqs1jGxqTA6JUVnqgrF&#10;6LIJ4eXSXzhWLGvghHDwkR+oR75jBGPkRSsEEr/y4Uf10MgcVVmhhOIyoIkjUZRiO99SjU1o+k3S&#10;gBIamXRpCMsq83JKfOhl5++H9BZHkIqUJaL5vGzLIVMT7Lwqc8RH+6MGQ6O52F49kFvYQ8ODMbTh&#10;udpYG+hAhOM54gRQH4RUw8YZG9nNNzyFItrpjCaK3rbXoXVsoIHQS2ME9umgoQTVMI3IJo7kEKGz&#10;kW7FOSycBTVpPcDC2GEkwRS8glnyFHV6NL0e351xF+I7T2kubUX1pdVa1aK0W+b2EmCgIVMAglnh&#10;FaOHofva7D9Wcn0sASFOHfMC3ltPDskHA6dwxVxPLB89yiIEE3kMVzm6p1vouUQCOjKOru2EmLLC&#10;vimqLFng0nZaVzTZAxDj6MP4j2sh8oPtWwexyvi4qtNhpbnla3UR8qSO2BOrh7hNDC/OlU7EqMXp&#10;Rv0YE8fPyrxEowiGpZOIDcXhrWt7YkiRRixV59AlE1crueYXeieY3PJ9RcshvYWjOPDJbn5n8hwv&#10;u6Kxc3mMh+CM57ehvbXVMfbV+obRvCJOV1WpZNfCinLjaDYP5/H49HhurBSPpF4VnMWgKmhMYV5E&#10;YeCQfbU+jxSkWF5sL3SKefgWvEx2hVF8ENCcnhbSdTpHJH6cAmWgjxsYhT8HilZCFqu3cT/R30kO&#10;lVn7RngSYo3CRDteH06AMZYwMHt5ZUUqA6ukOIns5Bel9jiabY4WmDRc5RhG3UPJBWRYgu/n+44O&#10;ET8HDDIYmDfwfSrAORKIXCr0+8AfuXcr5Ch8S5PuS2V6sWOLpVM63F3sNAShURSnNHLpTU/0ShBT&#10;+RrUpics74ViuTzyDXMNnFe9jzmKMMiTyp8T+poEiwpi64w0b+u/DaoK+aQuZe5aF3vHoN3Y24Wt&#10;GOzUHNkvLFMUE+H4TFv7fpXnhPGr1w8BUURlDNj9ttJKjvYQM2vkGLz0ZXRYWSiIFkEewwuIY8nE&#10;x6KDWzEUiJGEamAxBU2djXSdmhmPJFbAZzAT+UlEBKUIThRubUIPhzrwB8WyhlYDt6RtVq+m3w9K&#10;nB5iKBMkDIWZOxpKeLx0qE3olvjlnI2AUoVUdOMNFJJ4IkTvK9838sjmSANKofoawPxVUejCIYEU&#10;lRmczN+RCYLJMU+InzHJUs4chayKvkcWqWTHlwNmhVlWZmVmpDxtPvHrE6ANpUyjw8vXD+6XbVLu&#10;IN3J1cZTwEqxPb1ifb/2NROVy/DmskR2pgmTnBBhMS+6vIQzPHdZZkXHFNu79sjhV9HgznsuXhcq&#10;+T6ooff0NWF2BhBaf++LfgAEb+EcjB0pO9TAKR+KFT3JJDJcdmHXVFTVqRlIoUbDjQFFo+ZnPZ2s&#10;5oYTSzhUoJZ5h8xNpvrUeUT+DaHZIbL7M+ZO5jCB+flbD8CzU3ztracsxpzZ7ikREItF6AiU0Qpo&#10;B4FhgdXxhH5tjcCKPzlqDD/myGmJkX0x9oM7HRAbywo4QoQu/pIYp+cAJu6zdVDKyDzArhrZHD0u&#10;hk9hdDqSLIkJr8YrFg8eXA/mCFN2HBPBeG6P6kPEgLwJdjnFggiM2w/H49k3IJYsY8jCMdWmMk+W&#10;rV3t47EXXVYmV3i6Y0JkXmLfFo5Gp1NBsqrnR/FDB2ptEPcIDighJDgMI1EF6QcveyMMsLBi/63y&#10;aZ0X3ji2MNplRURq46gNTpS28vN2ZVnUwujU9liMsjhmDtBGLT7voXmC0giLXTI3JXQ24v+2JrlO&#10;YCYyVtnrK8Z3wgKvz0kPMZqcXMWFdVU6cCvLJKsTX+ts/g0K58DlUTzzcaGR4e/h93paVER23vJ+&#10;m6tEvqVaVCZKPl7YgvEeidGD9Uvo/fOoASB9tuHdDrOxt8L07IwBZVUancOzhvFvh0LhuAdEbPkJ&#10;9dFfnJ8AtAFGZWqKDqg2I6k1aJFXyJZZKRd6xWfdmt8JozgBgp4VIiptVlsV/cTaI3+L0FN5soYf&#10;652sa9jnIAziYm5SZbiBNsr3g4TxMxXzEyRpysryY+pbCieVxQ4pDMSsWNgSxu3RK5aSbeF7Gqcr&#10;bKQ67cOMogJPKL9rXUDIoXLTkdDqdKQsHYQkljQC+CH7nCbRPpcREaVhSV2Hx5pUnHx/6ERwlhik&#10;ZBTEKPxeFNyEVRi20chI5ylhpHH4aqgArRvgXI4MJ/ooPa7geqlEHaEiQIsIKWaHiSgdIvdMxPI5&#10;gGFCLtWcMWzKBCrmB/GmKRHwwxKPCxtQJJYVmfmBiPE1NKBVWdiEE7ax6is2b81LjMTKkZVDVBlx&#10;HUIF/eekhTKz+av8NzCqCgNtG0UuI7kwiucEtkiBViYu8+HKOmEElZzA5ngZICFc5e+wiSaCi800&#10;0p0nc1rF6VNhjBSUlSy0eSp44il/Fpao/lT6AOMT+n0kzkqqA0s7pHgwe65YNNIWe4nTjoUjBTOd&#10;2sroieOlJoVaQio/I6M3LZNKuGPFqjArpNa8f8oXohHIZFeIJnw02eU52pur8Vqjwi6EbJ1SJ5QL&#10;hW4l3wpY6YlrcEKnH0PCDLY2AsV0Puwm5quatxKUnZEaq2Wd3nACmB9GJQolJqxWSx3opAxB3M5R&#10;H5v8VGZa8NHwYhuKBiEer2D5SiYN3IkuevIG9fyB1fhjTMTEZyYx5gcxdQHvk2/mw5eF8Ptl8wsl&#10;E0ILjTSSZW9xjBg2RUS3I0cJq7UFGJyYTGZiGYNeNX5ej689qFaZE2fl8LcpL1AHEtvOZU9kgXBK&#10;YYS6fqGPsCKqshbATNiNFLyZOIA9unFka/icKMIUB0RFt5czfVReWvHF+Mo4tXCnzAnXVuwZEgYM&#10;5WSTW6UKsDzWGvzgYELKTluwhoBBtPEUJNppWG1978W3vCYrzOqKPNmM1mWjto5hY73R0dfC64vt&#10;La44CvqPv8Pk1nzDRN+Cm06vgcm6+HtjRArvh9siTYCBOsVRC2KOZoawrTikOhSjAXdHXFvRfbk9&#10;EdbnF6sfS79Q+yQM38XpF6yomiOwRaaAxSoxFiUKaha2joPxkcuP6q+MDzmHOD9YPAJU9DsIQ7EF&#10;7UVZgyezJIKkR7BHGjl/q6eWNKY/Yx5jzhZBCntiVEq0MXqCCCElEBQhxvomgkMfkQVBMJYHyvOf&#10;sqmliNmUPEBlZesmvOD2nW+oPsQ32G4oWJeSTx6VXf5YcGBhv650p0WxUFjiXTEvn4TW48dkJ5Ky&#10;A7w/b2RMVxOW8Ib8iKPWRFRMG7AGDlks6hsgeyK8iFOAx7vkzBMmxg3yh0TEF/uZc0AX6qS+Bk8l&#10;d7VKk4rvpWWjEV1DqcCasvhfCpIPp6TmXGrPMjtGGFx9zM63OZutLiT3sSldilTRmMai4SqWs0Cm&#10;0QivTLB9sw/39MColEkrO3AyQ0x0EDLx5vNBV0Xl14RzMcavw6kSxeg7WJ3FqDmd1Pz4b/X7OlJs&#10;VoltjPwtdoXhQDqlTue296BZw+CBQOr7I/obXT2NWvG/kKi9J+4SDN4ElMBkoQnHqyKqhtRZrv8H&#10;c5A3TOTzwfijZ5YT3Enddve58Wb8rlSa+lgqs9PhO9RofgUVQIaCNPImf6envVDmRziZ49Ztqtcx&#10;TJ4JNMGWIZWIRhR7Hoj8MXKF6m8ptlZW4FvQyjpfFOgwaAOZNQznJ3kChE6I99qITpN8iQ004dAB&#10;d8wZDXTOTeXziw4v7Ef2B0lOlneG6rTa6PFs5ctNGYjVyg6ptQwsu+JRIobqzZOrojTqOxjUSCSb&#10;I2ev8VPljfKxDtGfHED4oqfr4Y7FM2LbcuZUZIVodugrrLJROoauCp9wOosUZvBAhNhMHpU6qnNm&#10;8jJPp/CzRpHQefBGqi/3+BYiOR8zhFa8BobMhtzX3MDvm6SGjJbHH4Hh+UFZB6C6adufg2FNuqrg&#10;gZ270wZHLjswS2dFLRrQy3k/Og9isYA/4lagU3G0bA8R2SKWMAOnlBYt63TmTRzl5egNbo1okYg7&#10;bhCDV8KAM1XBfET9AdgTPxPFrkoCXA69UCVhD9jEiSMMMscwalbp5DFVTiaKr60NxGvw9fgazANM&#10;6v27rQBXKMZoUlfTj/NbwQ69/8F8JnZ2qec/HI7f/KwXn7nNTo6otwaEs7Qdf1v6pQm70h/Muz19&#10;x9Mk+oZ5LmEPf5NO6AaYcIjoJwAW0c0Vk5ltJw1IyutoZ+7CawlYiU1E4dNAwv3AyRC1RSNMBfcH&#10;AxRULz+vKjSG9HKf769BUpIm0ENFCaDCM9a3Om/V7q7YPKOkuesZLTF/viNvjvp4Z+LYkWUTMklm&#10;Fdi8svTYpEKDM/mtROKysMhqXhwrvCF6lApHtUEWq6yuaez2WeKNDiTNzeTtA5Au9UM4CmxpchRZ&#10;vs9LVLFQFuP/Wo85o4AQyrEk6oDcZBjMhnSarI8fqtw3UZXoX5El8AeK98T5KjhNojT6YBS8j+ho&#10;1BNCiPGFPxqCdKEfdsygdIYOun51PlSn42QxgliD4LFlMTPleLG6kxPU3ghrdLTYpOLeXE8/Puwq&#10;oYxNNR7XRDoXUlv4CWfQiXGUtjqT7X2wOSVyj4Mw2jZueHSqgycj2NdGGQ3ZMSZBnx4wNDl/fo+n&#10;ikNs1QJFFddbRWNGX09aEtBYfOGJaxO70V+Nj1Vd30+NVIPnyn80Jb4OVaX42fWgJrw2gtj9hXbn&#10;54n4bWw9NGqL1eXtrYQLbcT10r2h6eHfykI8bc0NgoHyNfL3+vkpfziCANRKvYa2nyp3caqnQAVu&#10;hk2oWZLsiOKlha8KDKqMh69AVFtc1WlV0dVVlqSQwIntmjoFgU3JOrUpYM+ZLaWTMRSPQ/jakvpn&#10;pQ2xshMMZaRzMbL416PF8RxKRQ9oeyK5xEgdIOT9Js6h6DQ34ESI7eHCHquavlCxGaeKdJPsCpMG&#10;8qNhGOSp1cqHgfOcdllZQ4jJvDgQoqf/p6e76bUtva46fn32Wmvfyjeh4cJ1cdnlt7gSYjmxnbLs&#10;QHhJPxIJCcSxYiUBhbRA6ApEA0WiQYMIIYIQosmnK/6/sU6lsXWrztln77WeNZ85xxxzzPk4IX3z&#10;/OUfKNCdSBI8MnLDHBoJE6y/+fyFOEk1g3NvBFEgjioueLIS+V2FRTk+wCAJuM3yOqBqY0WCPScC&#10;QPQgoU5mMC/roAj6G3iza5fI8sTroNIwI0l3pGkRg4RhnskaemhrX+zvg1tnjeU3E9RD1V/L8CXN&#10;FYIwUWQBYNOzjTQpQ997fLvPBw14Wpy/zbBCX+ucg1LT8HmLujh3lCP5AuOfo8gA0Z6DnSW4PG41&#10;iDWNgxka4JsFROT2Rq+v68PoTeb+v2N4/t8YFVXYN99UvS5aiKqTY/e8XiXJjPweoWgTdg21cO6z&#10;RCGV/dUc7lrEi6kNrgsVLRHegRw91xXMIIPWzUsdQZFMwXHzmDjBG114RjtrQfLr6NUNKc5xceoa&#10;XIxSwSqqo+SA3zQr8n0Sh7v4Y/ds/EPQo52BlRl9uKPrhR4bIE8mIVYiloSCGCBNycSmZKnw7pCw&#10;qn8STN7HzcGu6VQmdNNEzNAlmtiFj3+xhz3KkseVH9B7jNpy0zxP7ze6pJEpD6yPvzeMCZOAqxdK&#10;W+Ad/uwk9p0urrHhToAGn4RHryW3N/YUMcbz8/rfwI60SXkoUaQodhm+aqqEqmPFq4nN8PIMOY+n&#10;GWX6fFw7fFmF8+i1s27bBFeb6lq1O+PX5ig/cG/09V+t6CUqEM1lRMd32ghVPU8UIiPp5xdBW7kF&#10;+GSy8pG3XcfY6g15eRT0BHKYkq6h+7h6lhinzfLHuIgW34af5RU8Z7/DCH2q1tC/PgstWoUWBPzS&#10;u3/dpvh5as7fnTSBihScJFtxLNQjqnP0NhZm4x3lFgpXN9xZgUo+wzlh0RZVMWm3+Oxubun3NiQp&#10;hWFaKt8isFyBzbieSUju3EHy++h+ju5DvWYCOfe31tQ7J5l0uRlCyxGwYzsTDfvT+lMZpwPb5G0D&#10;x6pQh/n/63tyVItiTPYEbl+wOmX4tBFGR0/x+du9fpzRKRH/w3AU7y3MmH2+c1XzuI2EeCkxeqlR&#10;+J6VHyO0U8Lt0DYDcRrsrkZAVotKi1deX+s6vyTKfc/rAWvb0XCsnavOYLIaDZBFN49SsabFIpja&#10;YNj1tRonCPb03k5wGYbMY0god5rJElShNg9iHs9K/7xf/4++hLFjsuj7nyDPmmG6XgY1b8ygMnqR&#10;Y8n062Yga4DlgwBrfWxNnzaeKRA92GO8PAOk70Fp5vnz5tck1jcUOoNElzzGg44RWXcZaJkB7cC7&#10;/T12qfoBalWkwuTgvtUaEqcd6x12b23C6gfrZCN8YzDN5TlAGxvsuxm/dcNSNaHhkRRjyW56nhdS&#10;5r/zu/t/MuqHRhL9FnX3HYaPOTOBmlK7KkbG8wK9bAgiRrBvHXPWOa9OgPZJXlwE+FFriKXbpgHF&#10;rIsIYANh77pmE6dFN7IPM5awPf7fZgKtJv/uO6kEXucmmbs0pIJ2lvPIAUIop/rVzjDm9YOyZDbZ&#10;6psKA2l7YkeEYl5z3e8ZPMlDYreDdDVNj7BHILTQI6xgV0ZfkhRk9OQOKrDmtOgBNrrCeDhGj6qy&#10;AbSYgUU7QK7Pe9dDqHniS5onQA5CNLJlSbMZOyvZ8yQetsJFf/NPiygp8pZsM7aVtlsIhr1Zlnlh&#10;zSAWgPFTaG7OjNDae3biCbjVZ4t2vAr9vQSQCMvv4te1IR6xYOeOEmoTq1aPp+7h8FaoSQb1CdiU&#10;kZrGQEEpye13F1ya8VNsToyWMZ55253f2/Vefd8R5hfxzMtZ0YtUAnvEIAv5i1YoTL0GWI7lQUEv&#10;lWzRyeb14CV9vpfcYlCHN7/hw6IhXI13N9FNpEzHM04fJrdRwBJHF8kFSKKjOV++EuT58h9u0NUq&#10;o5S7mkCcpB7mf4Cfikg66cgHRLKUmCtakjCIBGjWQSzPJJTA4fDWIkBGLM/axvshXI+VqrkmFurW&#10;KvX/7jsB3EubdGzRcog2CViktgK+os9fGa1R12wAKYPSJYTTO07zBQY5l8Fxs6JDgxQStv3H9xv3&#10;h2oLmx7Bk7E7igSO4ayL60EGKuGbCk+hhDEyZphKYap/Nx+nf1/HkKwfAN0kfK0zB0Z7DU+EcKTH&#10;hiYZmKRx2kOiLyKas0GUoRWpJHR0MiYbm/HzxViKjcZQwMEm8Ggwu8SRV755920Ykgt0rWkQPPwG&#10;R2UcEjIJI08CZ5PQ5qFAsb1HZEEx0unj+VU48e6xEApFi5ST6/7F51eeXtI7vr0Eb6NIzNEnPcjo&#10;pv/x+nbGjKXJAE56o0USQrcMtyhIt79qsmJYhmL2z3RJwYg1tfus6X/Amu5hifF/KDq1UcmNVZaD&#10;jDaA19G0BIzIchPPQO6zf/s5Z7DN0DX0vn2WUYc1t6yrq97eTWyQh4CKWLSNJAx2FoU3x4kHlSfI&#10;0ZAZMHxGOUfGEYjCk2gjMnoGIJg1g+utA5rSM5DkRoPeeUlooOfgmlWjNQu9kIRsE2OCkBRtLFGU&#10;2hbkkS+xTf+K0mQ5kMrOR8sGJn6DCDjM1k57arlLCW+eX2jHEqQ32VQAgi44ifGH44cvFWUUVio7&#10;PyourTDSqOhH5yPRmCzcyA/WIU+EFhTiEex8yd2KQS2+lxZJWA3NaaRe3n9YzkXaNNoJjQWZbt7D&#10;Urbuc2OONn/RlIXBF9eiSltYlMAxNtoVE9ScsAij0unQ1Ku2ThEYVMiwDiNMeBRQgAett/VFb+vX&#10;MsI8/KEpQjO52TkS/dZo6wJzkxGH/8/+e16fBkcRze+CYHel1npGSeL1J1H4zxW8+jyzOjeape8n&#10;4IPj08Y/8mxPVVeNN3nio+tgkG/7extlM4FsuCq1ByoUby+ayAnyjkfJpCRyVWuS6uUyoql1bAMs&#10;yaa1uunZQYUJ8kQLESbDLel9iBLGGL77WdMa/qC/61qmkc94RaJg8WEsoaq+2odWScVOUHL0c9dP&#10;erEOLVTzvdlpdNZ95efrMOu9czZyAr0LinzdA6iUyHDDAno+h244zpYkRB1CT4Qoi1HiuCTAuss2&#10;75SIj7AvW+SsOa0quzvsr2Ks3pPlACK5sZdhv/dTTsLFayCQ2d+FhB000ESHL04rHBOSanDiox0h&#10;mbH+Tt547XMtAqrS2JIM5z6pI4+wEHV7vHlf7zHFWRRQWIoyE4YpFIdrd6GwmwSlGxJWaXuW9JJS&#10;qwH4OemFZNhiSXrvjfX4VXPoWxDKPgU3dCyYAA7tYGfQxAsXT1jXwof3bYjh3ebSTBCmzfGb4IzE&#10;Cd5V84j5ATtMZIOZVx3u7xdJaHYyVFIF7E/R6m3XfFV0MasTo2QDnkWsk05F9TJI9Jb8wGYLCskB&#10;FNqeRGtRwINCjFOCS7PPkKP+9AiccoiM/EIEYNLAJNjYWrouxbzXxH4SavcMsi0StxY27voKRJs7&#10;6r80uHbsmyaWd7/X6JKKXBkisd2t7cqj0nChPc1Rghg4F/AUnWoDkTT3ekNcN1zOVkDQnlXVVXT0&#10;IqaZQd8q15NrkTzHxE3C4Dk4hYY82rXq+jJNOoTwYuDWUETwpgjtc3TJ+dm+W+QfuijH0pONFAGJ&#10;aYNcvyNiZ5tdc2qBN+e3//K9aWE7e2qdSQozkoWM2OnnzdR/6fCAhyR404ElVpKaHhqtf/PkZ9AG&#10;Jk0a0ftoKDbWJCNfNg6Xu8F2t+KFAxhQdjjkr7fQVRVn/FNEdvEgFcaHpBlHzxvwOtimid/Cn75b&#10;+OKR7HpGIAchEEsH/7fqzKZN2O3TmEzZeWPkR0Wue5R3njQvdOkUEjVQp0u4MqYSNEcSXfRMaMvg&#10;2llOctDdMFoRozk2YNeqpa3hW9VczE8GB448W48T08OAtSfyggnJJifABJFCtMGuWjqfNl05xzZP&#10;Hu8SnUSSPP+5A6bbdBtlIvKCNB6s8r/CGdgnz+j9nBdJNMMTDde4LrHPWD7LkK2TKAIugh2tw0Ou&#10;4+THjzO6RpS8fPjP0/L/UevUte5Mg/4+8uBhrhO6sxmrK1TqKsPmjb3JoOUbryTFrd3pNTiXsxzd&#10;27O0BpprFLd4efe9AiQH1GeAWjmxwRzPaINsc0zf+LPWrWslQZHI73ln1Ct4qfN0z459He4nBcnO&#10;+u6RDdnnScfPqeuMCxm8eXz7z99fE3n15Vrn+lIe9VAgUtpPxKayaicZ9THvT2YqYSJso6STtEhM&#10;+nAJxY4L6u8kRRs3OEamz+adeL0dHlx+sL7OXwR72gBT70m689I7jRAlxctn8FgF2E5F74suHYUX&#10;Fbwl0m0EG1OIFRJhXuV+lFebE7O0nb8IEASxCTSYmGaM5ybPhaE34tsDuY3iybO2UM8SJSpGsOc+&#10;NtT39Bl5J8YMk9+DZzN43p+H/o30O9gn40wyUqzNqTDH0DgBbFEb8IDHsTx547c5A6HdLH6wic7n&#10;6DuOqqYnZqbN9pBT8J6bBdq/HEZFMCpSD/+ecucAPFp6XtYIFJPoGEOb0vNaIn1v8iXvtP8S1mb7&#10;b1y5eZ0f/cs2wB9/fn5RhQc39Eg0dQ8amMaH4dmM6ycmJfH8GHfrOXlKG4JH533X6/B6JpgknmoV&#10;bFHxrc4z5q6e6hvCSsaLJMauk0xImDFCDdq9T5zJ1lz/DtrovTmKW+nbZwZvFmk5AYQIyLlTb4LB&#10;qFCETjZ6OiH+zSd//h4Xuy/lGYiiKOoUAipWHTp1fhjbA36Y1/JZX/LTcJMqaLtvrMJ2UoYlXyAw&#10;myamzJrxk8NKXkQUyZA6wTrsg0l2f6OzX+oY2shwuHFNLH0GKLVpzeE2G1AzjblBr83iK2FvNr5E&#10;uIhDrx0Nu5PPUYLYGjlCrNVyCKHXNaoWyyPcq7bC4U70YGvAy4137qHYRA6PcHSoU1SwLbCkyIMx&#10;sKBLFP0dJqfPcW6uSrOEdB1Z/+nzZ/M33deSWb/rcy+eK2ObLIFU2UbLmZwVl0Cqy2bhkL7zl9UJ&#10;fH4wJ4/5JIdOMHZXLrsurZM4fAZnw9sUtD/h9iuHQ3a9mZjBBypSLZPLpdx7G0rx7UUEXHN+m9KB&#10;d8armMf54b/4/KWpDQ9yhQpeKqtEZKqlRzWU0+mGX5wlzPDJJsAXz3Q4vo0lqWZ8HNoIif5/B+Vx&#10;Lm3mGbbKL8MG22zIfoYCV//pd3cRUg3Evzd5Qjk7aGQUpMhCGyQSVG3faBebG9Mmqk47pFAKGbAT&#10;khyTtzvy6pGkGfY9vi6z9moReHZwgj6nE1QepjjsgcPZPL7ZMUIur3+P3/jb82Y3VJVXznBpYqj7&#10;VOgsNA+hwqaeYAR31c374ISfdyMMB3ToVWV4G0QNAYskpIE5imObDX9LlMGicbtrjpd8gUaowW5Q&#10;DoKmtGlcexsDBbq8ANYd7dn1SDYLqQfWBZXmVEMP77WRwrV+ENNz0vWrWnfw3cP/V+tYXcFmYlwZ&#10;zxgYVHD3IJo+N1+zjZABXOoBkk16Hs3sZM99x9P/+9sgwsnQ0aR5yg/arFfe9tnvrhiKM+O4alGU&#10;QzwlbZJX5ACIRSbhwWtkp4PPsM7ucfJqkoMl130PAwE7+txH+H7J7OhOrwzK9AZdXMaUfOX3muJQ&#10;wtvzeURMHL+RMZN1N+BgkndDfEfbZrB6hkUeG4lnHs1YRPy0+4IoVm1Fe94RAbR7ZOAjKcg51CRU&#10;ekWMbIW2ad7c74YY+nyfXT40pzVn3c85KBseavj7IhOHBcV43cn9YSCYnJPQLxh+KHbluOis3py/&#10;/u/f8zZHHngdSl2w0dlTb+6QgTA/2QP6k+fYXHuhTFJ1z4ZfQwReHe4Hl8blZyhCDTgyPGrhC18u&#10;Bu3FQ2nu3llSYUy7XvEINqQlkkvYbK843mEDD7KLYM8bRvyq/NNyOO0HSEFrAwuvIvnXtxJ0O94G&#10;YugtmOQQk4AincanaDXv0gtPXTl/5X3ekGfFGBC69XlHdQ9T1agn17AurPqcrv0SZnmvQrTpDbD/&#10;W724OZKza7oYuXwnr3fR8aD6okjh5aOoe+V0filIdm3aW39TVDozxKPC0zP+nc5fN9f6dzFJdC/e&#10;l8N4C9OrEKOhV2+4qVWYe80io2C7H62PH/+r3sfJcTa4drlDsMs5AbB4CT9dz+MbQdGmtb00318i&#10;/EBHRmkTPn7pJz0fz0Jr6VS3rS+Jwc4LAHtIPboO7NWiTe8XgarIk3S8VFl+aQozjdOaXvoX0XL8&#10;sDX5TRS16I9GbhMjCjxrRS50p2u2uazDNgBWLQfwPVX13isKEAvSRLkuik6ycsO2GmOOfj/kb/T8&#10;UUPvD5iquetHwqLHL3fjvtgxmf8kbwf2UGkmKSCrdQbtobGahwEvwpHHZzJ5BbIMNCry4dzTPLUZ&#10;86Mod8xNC8IrhIVnkDxGeO/xriSmWfCrAtpIP+39WCK4zk1TjNJnaEDAMmhy/+02F0gDUokoO+Kn&#10;SLCm6BZkk5OLHvAwCCZf2Qkq8GEP5xM8fPDBf2MqDK4q0eP1QR/0q4R0U5crdM1rKJYZkyjSzMPU&#10;ZmgT0PigNm0g4bgiz/4WN75wHfzB5OCXiejGaPTi1SYz7udF3VMDeWGcAO6wQbqOo/XRr3sGp87w&#10;uMkFFKRm+4zr1zWG3xfBjFbZYdl9nw0nIkiMM/TRkK75N2Fv7Y2SfpAig/t63nb1CBg9A+1wiiXj&#10;urg+/Gf9vM1Q4QlsAf82J1XuxMlxcMbGkFOonk77xeDkRH33ik9dG1WviM45icz6ML6nAOfZZReb&#10;WnEn6ztbeIbdGopKG314w6U50vU7oE67v3Wodc0YoiDosUP3Wi95ZfB8EywmQcnJyTFqjtrLkDNF&#10;riivYA/jz8v83T/tpn9xF7MknDtfNsNRWErfD2euquriJKAgDi/8E8mWBoJ2ltOvqee0Kw6X8/IZ&#10;8l69z0nfklgh7+NC7Md/PHpRz+hk1b5jk3WJjzI4OA3l6rAyB1SAH6p6khrRiK6FinEeuNC3cNfu&#10;nkBNgaXF9bPN4u9vGDxcuvElqqzdy7RBolD/wqEMY7MudVy96utBHJRwecejQ/Oe3QtMD7euF5fR&#10;GlVi8ckTigKozB1XiopD+0lYRz92nUK9qLVOsj+7VZ/NDd3ftoGW6H5Hwgd2/OloTzTqW00x8jHF&#10;G5OofQ+4BbpuFqlmGRtSngVe9fnUuGvSkQiLOIyl+1z7Zp6dwNAoQspJ+h6OIG3Py4e/f09xU3hC&#10;j6KWjaKMxoadDwdX/wBR0nWoqmuwV1zEPtlgr4ZMiwN+bJSiIpzcEWPoPb4b6hjj0zVzgkvs+28C&#10;uU2eaCOsONamMQnPpnZvINR6CDQJRUx4RkgCz3hnp0mgwScbpp+ZircWxmo2eP7zu3/1/vzVPHSJ&#10;zduv/PzzE82lcwifTUvNs5jSVnUV43E6UmdtZSi729OMX0bPJX/gJY2Ju8dI9IDWc9lDBl9U2UwX&#10;QIfZ2R/B/LEKcP+awWHG3tccR7NndlQRvv0n4FRGh7GgHF1BQ3EGc6ElT5i1EHfSRH+zZg9hT6Iu&#10;y0eLJrnWazp9yRdqTosKi9Lj2Axpe14WAdGJDoOGo7vnJBeHiQXyiGoQJ9ksRkIxCufMeIjUEAe4&#10;8U1niy0qQnyANcJJD6u22XhK9GWHSsP5PDwjfSq+xTitpTGv93bKTp8dXOhf8ogzr34xnM4JGHbf&#10;qPQeeEZxrXOJvIAhFyFsSEbA6AYpOQrQFcMEMnTfNqEGFpFIjUDFndS5DfnyUUlvo8snv7BeTcd4&#10;6PMgh+E9edeNEux7GTE+fhufl+YsqC179vKdKT4Vt4oE01a1Tkta8fXRq5g/FDSItYrtK7RWL7AR&#10;rCl43trco1+6dmu62ak3bBUBVz3XB21dprI1IS9n2ExTU+3WWETvU+L+Jk70/fFpxZce/pXhn1/N&#10;82eYzzj7E4wJ+x+VtM/kzUr8KM9jRi+huRd31WBJmGZuIU9hJ7ZmVV7hEL8qYU3Q9PIjnGsGzRu7&#10;0WbBozofZfcqeivYeIhjMdBWWgBFjEKsz1IhHZzSncPTqSN0Yx7uWgPvcLiCjAiyDv5eoBcoAnvr&#10;iYXp83KPj3Rx4ZaFzb737zHiHqBqZ4aIU760JKYoNcZk+vAdE9rnZ9wn2PJxC08u/YX39/czbm2J&#10;JjAYXpvRelAxSSjRYdkgxrNE7lLkyrCffl4ieGYEw/lFQxHi+Nq//fxtRoKJM8bwzDteeUufbzbo&#10;lTZmcgB4f5BDntFnKKSpIHeNa4ix7pLTneF1w7IZzQytZ9PmXRujxNepLR1U8dKBFINxOr3UO7So&#10;Bm3MOl20hQCSH6xhBlECj/P4RagV5kaFtwk8mxgzuicy90cShTFjoiZJhUquHIi0QYOQs79W4BO5&#10;5VY0UiKXCjnoWG7K6BUYwU0bCtx12DdpxyZedA3sJALlIHmox/kwWZvoLYTy5vFb/+295o9Tqbyb&#10;fgRD5gHpdaqGHTUFHzJ8Q6tG8+G6M8YM9cqQ7+bgHlpV1XNjPAqHDD1pxE5ErEYgF1AE28VTbgpb&#10;awDP4xuJ/dHPPj8ajDpIYGejJMkReA8JjY3iZ3WTLQF2UxNE9aJdmV4mr/mDHr5Tz133EtWuwaxL&#10;QrzN3pHg0rxYNMxOC83zoDfRiQo/FXq2KYIE6N+3bcK3RZoLqyXyoFIrXD3KBXbYdJvx5OlwzCWY&#10;F0ouY4XJR1k6ZYW3EUF6yBs2ix2SXzQW/BnsuDK666ttfopSEmJGXrIrLxAtDtw/fN5khQPtSIeT&#10;kdoEzza7I494UVr6ixQEvtUFBvfvkIxeef/BSrN+MCJzAKhacgHGnSf1XcGrS0ebaW1f/pPPzyhP&#10;s4Z46nWdcSqmVksoNy4lY2RwXzyvnRGgqUgl/PbeNsUmbXBm6gmbJtcGRN2q/Wiu11ZJhSof0s1V&#10;j4A6jBrCPaWjZ6eoSAOkcR8Z8I02KieWHayoJ7ENUq/HYlO0e/bo6SDZlfHf5yiAyzn7HHlTmv/6&#10;/dHZu0eLqKT+8tHvF/rS2lgw4d7QpJ1h1IveZRMdeBq0ZA8ko3+UjJkjY5dKwkiPFbhOp97B5zxF&#10;CSr4oADk4l8kVnUQHZ/k9TP+R8fiLMGB5X7cd9gkzp4iRnIdosfO5GX8LQYe3WBXD89CLJmF7VrM&#10;dCKnRHdnavV+FdbBsx7Wt/JQoznzzG02kxKGHXkdRv+uRS8BnxwhY34ymvjs00IGw44aanZNqrUO&#10;tHhNLp88fwn3yXgkrz3EZ79fBFVjINLqb34pBuyDwvPbkrNnD/Pq/R/04PXxfiAZleT2HNCf+P+j&#10;SHFUCVV8HETqIInzu0Et2L7ItmkPIoxG/7z6uVbHW64hHxjm5R0lwiDEvLgqPu4/o2ZkIGhN6wzw&#10;7OC5R1MbHu+CQh9V4X33BzN+owpF4T2HHYOEiJDbya9E5OxkknK5lh4HMg+TFsDKvn+1k9ciG2cm&#10;/5BPGV6L2lze4Vnw6m2+X0Y5Y5l6ppt41z1LignxRFVN8hgeBEJMH0p3MmbFzI3TyTFVj7LhdxCI&#10;GUpO1QR9U3VeDjFMjvD+dPC0BM5C1st6vMv7w3+/0kNuZqWuF95uoR+WjmZbyCvcXGu85j3aLEIp&#10;KILy/B2JEaoT596FYofkEIoQP6Y77+Y+/pPPjw/bvV+5ve1o09dDG+78QLjqOy22Ti4Vy50K0oZa&#10;0t371+TAe2A3ZPuvBRNVRXDJ+I96eW+KtkUDU9CuPF0sCwnDaXZ+uHoecKM7VB3zMLjyFu1yiPWn&#10;bV4S3r7/ypucr5MV1tCCgSlyPMLhzx7Qs8++DKEqab7Qi7C6PCqjP6s/iAiwP4MHNz8oXzjLm848&#10;+pmE+OTVoySv5ubj2TfdQTIcJLrKR54igrI9CJBRn83HuRNsp8C04Xhiv7d5ikSqx0ai76CLcf6i&#10;j42moKSpByuFdy/BfJcDzCEdZvY7seXD+H5N5aOSqSH/xy0ZllxzhCKbvAxlDOZ8Jlc0qyiDRJwU&#10;QW+5xiu0wsS0gS6s0JSnClYM/S+65+5X0XETrfvb5WNF/uVjagCKh3e/8qZXaPLHgA3+cq4S2gy/&#10;NTZgbM/foDDwyNkJBpH9tN9RDPxIA/sP/kvjCv9mmMjFPzOOK+Zng5Xg9pIbDS2n08AzwpMnU+z5&#10;tfC0BEUhg+Hwdr/WRcJnIsRmJOYlVdvsbJwskZKI4pXHeynHOML8D4tsCllJ6dVu9e8wuiR1/Zjo&#10;1TaUQaROLFRsmVQBTQZy3EnUg0eULLbAaMVNOeB11SBakE1S68E8ldHDlDMAEA+2dm2Ygw5w08I3&#10;L6O5ot7W6WsqlF2pRM0TXZWW0ZMOoBlJAITtcoerB4mx4ZE9oGMaeRXkO9HdAwVHOA7eSg4QHLoa&#10;9XfFqry1jgy+AqA5/5fomsAOXDjz0qKRQy2Oj/9NECsRXJQhRSktzOjUGJfLtXJOCne99ywHOzPK&#10;Dbay8UGivL0CHFaF0R+/grXqPkALgrMwvwOrXz7+WesSEnAdDskump/qPgpJ8os1jkACfcar8zt/&#10;q2f1WdE2iHEZIUKpargsYZtno+K9ekB/V01luYtOLgVGCIIc/Psi+E1DcyoYnqMD6WzejVu3+coj&#10;yEDAaeycjrNBMAkvwzfbNJh8+dfm9LP9Di3f1MDoqWBPmN90BPSZgke78FnF7PnT3vTaj3uRNqMb&#10;bRLanGi/HX786/HRMQ1nWGwJD6pLYqqZvZ2Gf99MFpw23t4DqpAzY8MifFJC5aCzhrg+sD1wpGTS&#10;MTe0PajRWiRvTYaCxV2t2wPQ0zqtfN5DEwTdN4akrH6nFWq9U1iT8fPWqE/1hnpgl9SH908zOsPL&#10;b/PeU2pGvzI+R3Ue8oC88nOwIqOj6TfzhYbJYRGF7IuQalQrj4Q6Db/331ef96TzpxKtFnJ2z2b4&#10;nHIHOYoqc5Fmn5NXu9qAV15PkvtsqNOje4F9DwbvGjelofVqQ52YDCxTBbA1vzDemLYnMgI8cVh1&#10;0OJi7M7/5Q1zJloi14+9XmA0IO/fvVU5vUAL+YDPi+p8FI0vQrIckxPdN16RVEEuRRW5GkLPAtmx&#10;bjOkByfjv0EP7E7fRyX8/Z5rxy5txAhSAzuogg6iSfB3ngHmCaPUWiI85CT+tvetGR/9CX6hOyW2&#10;k5X3+RMpWivFOjlgf5vcxOF/m36do1SDuGl6GqfWyO+Cn6k6/937K2hyZrSXih1JcTz3Wcn/MkI7&#10;Qz8aR/eoN/eoumfXqJKtW0oGznvJ1CuMHZXfN4JbkQTGahIDepSWZnSgRbdLCdgkmSYGfD2sn57/&#10;IQfQs+rGHUAgSdbSSDH6D6JN9Qcv0W33kjw7xYP3lcDw+moSIsEOiu6m4crXERZjecCAdVz1GSBd&#10;4f3Isz168CfIlcHRihwrKCnxZ3RtqIthwZkKOMkJNsqkyjFe+cLO5IXoxTeiZJqdjCmdz2n+T5/7&#10;FuSRHwzadL0Z57PPM6oERbxWxiIO+EPdia+/2hTP4MIpwV0TOBpPHUHUzCgk6Zi2qUv7t3xqUJMx&#10;miW0UyJ5uK4ZNNiRpj0rHre1H9yR55Bj48gpW7/Z2mni19FmnPogV07py3/U9RW5THiwAXyXxhaQ&#10;hSE6vZJDBGn9vQ1HIYDZkYc1V3NOCyRS7ZV3+P3yxjbFpsrx7p6BJBxt2/VPbyV3akMiKETwDSAT&#10;uTgazuO2lTsSW2frgxlCwiBBFElz4DrzFCr7fpX5U5NScvc3hZbkDRlKmf7FoF/nSu4BGrEBv7UB&#10;ztoZj3/cBgB9UH0lFWetgB7WPBSREeHRxEuotDxcTSvGkNB1bBf7PCcQYgLQU8OWGX/HYR68yxdt&#10;dsZTaJInjV6HWK+04zD3jg7C2wqhbl5Vb9MZhNM+U5+BOZlk0HpnwaOKXkrsw6HO2aIGtNivrXOU&#10;hYfNKRLN65aHxH2fVUdHOxbFnkG/J/aoJJqxY3+eqsQwtUUHV/QFTDD3CqeEaHDga61PofttD+lZ&#10;3qL5RYKGi14TTQ/52RS4D0qaz7wvtuXQO9vGxP5cQZe3naRiqBSab2fyasphKL7fxAZG+cWcSpHB&#10;ur2SBarwelgnMSEF8CwwH0smgxivG+nlq66lCP2NIA+HhOuPkTprcXyY4dnLwRer0oocm+HpmTCw&#10;Pt/9oBw3siUnuWYj7A8RZAZMvlBR7IFyBUHBLsVFNRK5IKy/wphoZg17JhwSqGLQ8TZMPw9lyJ8w&#10;OS/fvFm29TqvpuE59zsRDPlSYevckGQMk54JRAXatxNF8wh/dUVhXs0yOT/tTbEpFy10uHgNE3Xs&#10;nPjtf/R/VuBwuoVRHkdtbI8Ul9oNXcSMijcY5KkK+5P/lS7o/671zSKR6S5BInhTKMoYjndx1ZM3&#10;tOCSElguDQbYtKbjn8ZCiTro0m2k/7lJbCQWD9xtjRX6dCc5UFOQkG2Ho7dUiUvUO3b+0fDcMwnu&#10;0SzRhx5UE9g6vOLsfRdWiPyAA8BGWHBU2rxk1/ytcgQKyiDcVXHEpOkNQGoK9ON7RQJUJz0+pqH1&#10;wzJhPa7Ys0tRsPB6bmYnbf9/70G0HuBgedMV1Hw4ad58ngqNDqB7i59uEzx7uFfUJ0h26WGWi+19&#10;PZdvSeKCUdHKz0K5HOxsAhn5x7mTKns12Esfw4mkcGYyY8xQ6ZRO5/9yFgR8ml763UHbUwPOvLYe&#10;iiZZnNmABh8Q8NbpwPGoYzWXILIp1n0+ycP5mTWWE/U8NJLI9yhhzVAyBsdAgf2t33f/PcMd+q1q&#10;vnOQFcJ6rtYXNe0cgo1k6V49yw0OxvtzYP2+e1bHOazb+i2yC+c3iM4lu+f3c9T1HZwKtB2d+6i/&#10;hC1g7EzfPj/7m8//P//MkC8Iv3lQAAAAAElFTkSuQmCC"/>
  <p:tag name="ISPRING_PRESENTER_PHOTO_1" val="png|iVBORw0KGgoAAAANSUhEUgAAAZAAAABDCAYAAACyYlP5AAAAAXNSR0IArs4c6QAAAARnQU1BAACx&#10;jwv8YQUAAAAJcEhZcwAADsMAAA7DAcdvqGQAAB7ySURBVHhe7V0HmFXF2SZ54p8/f4pJTPFPM9HY&#10;S2JiNEWTqNhQEKS3BQQWhZUiVdqCojQB6UXsdEQFFhCRIoJUNUivwu69W9hd2L5s/fK9c/csl7v3&#10;nDNz7jl328zzzCPuzjln5p3ZeWe+2qC8vHwS1026agz0GtBrQK8BvQZU1kADbrybdNEIaAQ0AhoB&#10;jYAiAiCQTYrP6OYaAY2ARkAjoBEgTSB6EWgENAIaAY2AIwQ0gTiCTT+kEdAIaAQ0AppA9BrQCGgE&#10;NAIaAUcIaAJxBJt+SCOgEdAIaAQ0geg1oBFgBNiYhC5cKBIV/9ZFI6ARsEdAE4g9RrpFPUAgKyuL&#10;hg0bTs89N5TOnz9fD0ash6gRiBwBTSCRY6jfUAcQyMzMpI4dO1H79h0pPT29DoxID0Ej4D0CmkC8&#10;x1h/oRYgcO7cOerevQd17dqdMjIyakGPdRc1AtWPgCaQ6p8D3YMagIAmkBowCboLtQ4BTSC1bsp0&#10;h71AQBOIF6jqd9Z1BDSB1PUZ1uOTQkATiBRMupFG4BIENIHoBaERYAQ0gehloBFQR0CKQMrLSknU&#10;UuvKBvRKPSgvKbF+Z8U3y/LyYKiv9O5qbcx9FVhZYVbxOy/7KTVv3A9VbMtLy6issFBqTZSXlkQ8&#10;REaT8bRYK2XcnwvcH15PTotXBFLK66CE+2VW8ftCxrK4uJjw72iWMsbN6Bf+7VUJ/k44HDDuoqIi&#10;gQN+70WBb4/dXFjNU+jv8C4n8+WkD06+Ew5Dn89PS5cuo9mz59KcOXNp4cLFdOrUqYjgtiWQsuxc&#10;Sm/Zk1LvbUNpD8WEran3tqWzT/Sg0rNy1itod7ZVT0rj58zeafw85c4mlDVxNu9x5gu8LC+fMmOH&#10;0NmHO1N601jPatqDHShr5GRbwItPJ1Ja4ycp7f525pj9sxVldBtE5fxH40Upzy+g9I79KPVfra3n&#10;rWl36Xkz+lleVEyZcSMo9R9P2M4f2uRMf9PxEIsPHKG0BzpQWsP25uO4pyWPtS+V5fJBw2HxgkBy&#10;c3Np7Njx7FsyjEaMiA9bR46Mp8GDn2MflBEUHz+Kxox5iaZNm07vvruC9uzZ65lFGEyVn39+DA0d&#10;Ct+XYfTCCy+KW5gXZePGzTRgwCALDEaJfgwZMlS0GT36BZow4WV66623aePGTXTy5ElHm3XwWA4c&#10;OMA4D6Hhw0ea9sNsjsL9fNCgIWIjVtncs7Oz6cUXx1quh3DfwhoZM+ZFmjFjJq1enUBHjx5Tdnbd&#10;uvVT4ee0atVqOn78OH399df04YfrBR4ffvih42m3J5DM85R81d2U9K1ryfe9W8LWpMuuI/8v/0Yl&#10;/hSpjmT2eI4SG/zW9H3iO9+/VbRJvqkhlZw6Y/nesqxs0S6xwe8o6f9u8qZ+9xY60+BXlN6oi+0Y&#10;iw8fI99Pb6ek/7neHLMG11DKnx+jsoJ82/c5aVDOxJ9y4wOU9I1rrOftyruoxCc3b8H9yH//Q0r8&#10;5tWU9J0bLecR68b/27up5IzPyTAoo8sAnterzL/x3Zv597+mnDnvOHq/8ZAXBAKHxG7detATT7Sg&#10;Nm3aUcuWral585ZcW11S8fMWLfAz/O7i71u3bktPP91LEMpXX+2PaHyhDyckrKHGjR8nfAO1ceOm&#10;tG6d843EqnPLl79Ljz3WRGDQqlWbsBhg/BfxMTBoKX7WqVNn3vRH0tq1awmk7KTs2LGTHn+8WeV4&#10;A3g7r40aPUaDBg1WIhCYhz/5ZDcxfmDRokX49XBpv1qKtRGogXXSoUNHQbK7d++RggLkiQNKYmIi&#10;ffzxRlq0aDEtWbKUSeQ0wf8J2O7c6SwtlD2BnMuilJsfJN+P/kj+/78rbPX9+HZKvv5+KklOtR1Q&#10;7pvLKel/byD/z/9C/l+Ef5//F3+t/N6FvV/ZvrMsO4dS73ycfD+8LfBOL+ov/yo2y4wWvWz7U3z0&#10;BPl/dzf5rviTOWY/uI1S/9mSCaTA9n1OGpTn5FHqHYzJ5YyJ1bz9/l4mfvt5C9eHzNjnBElivsy+&#10;gd/hgHF+8FjlYRR+upuSfvQH8v/MZK3g3TwnZ/kWBXFdJMULAoF3e1xcH+Gc2Lnzk0wmsdSjx9MU&#10;G/tU2Nqjx1PUpUtX0d4gFWzu2DTatm0vTqB4Z6QF4hicPLGJdegQIxwoW7duRzjplkWIY7i+vf/+&#10;BxVE0EVsoNYYPM04dRd9Qv+w2bZq1VYQD4j42WcHiJuZasFmi/d16vSkmAvMAfA2mwu7n8fEdOLb&#10;xEtKBILNumfPOIE5+gC/IyssAn18WmCGZ4AB1gXWR6tWrcX/QxRVUGAuxYD4cNKkyfTFF18KyHr3&#10;7ktbt24VGD7zTB9BIBBjvfTSOCFGVS1RJZCifYfI/6u/WZKR2Ih+dgffIm6kvIXvS42nkkAsNkvT&#10;Dc5kc63SvmKz0gRycUpKTieR/+p/2s6nIFKe9+JjJ6XmUzTihX+2WSwfNm40P2jwe31X3kFFX0Z+&#10;OveSQNq16yD+6Ddt2iy83FNTU8PWtLQ0OnPmjLhtrFmzlqZMeUVsHtgosKE2a9acBg4cTGgXSdm/&#10;/wATUgdBSjh9QhyDf7dr15EOHDgYyavDPmsQCMaBzQwYYAzhcMDP/X4/HTt2jLZt285irHeof/+B&#10;AoP27WPEDaJNm/biJK1SDALBXPTu3YfFYqfo7NmzpnNhNkfGz1NSUsTmqxI3zSAQ9AHzuWvXLsv1&#10;gG8Bj6QkHx06dJg++mgDTZ06XZAPcIiJ6SxuVcDUbPNPTk6miRNfFkRXwIfVoUOH0d69e+nEiRM0&#10;bty4yrU0efJk8TPVEjUCgXw69d9tyCc2BIsT65V3Bk6sQ8ZJj0UTSFWoonEDwVdzpr/BtxAWYVoR&#10;Md8IcVM512eU9JwWJHzMYqubAzfVcO/GOy+7lnVSk6TfadXQawLBprF/v/1tOrSPEDO8/PIkcfLE&#10;xgESGT36eaF0dlpwasXJHu/87LPPKCFhbaX4bO7ceU5fa/qcQSC4Sc2ePUf5/XlsRLNu3Tom065M&#10;cgEyxm1i37590u8yCARE+eyz/Tlo5gXpZ91qGEogmFsn5ciRI4L0QSJYE02bPmGqx4C+BAcRFNxU&#10;8Bz0MAMHDhKiLKPMmDGLvvzyS+XuRI1Azg18SehRrDcaFkl8+3pKf7wblXNUVNkiTSBMThDFOaos&#10;pkv8xtWU3iTWtlv1RYQFIGAEkHYfHwy+e5P5TQEE8JM/CzIo2n/YFr9y3hzT7msXeKeZ+I11ZCm3&#10;N6LS9Ezb98k0iAaBfPHFFzJdqdIGYoh5817lDb+N2DAgyoEC1EmBHL5Hj56CPCBOwakUJ/5OnbqI&#10;Tfmpp3qKk7WbxSAQfHPmzJmOX42bU5cu3cTpHVhA+V9YKEcEwQTSr9+zlJOT47gfTh8MJZBjx447&#10;fZW4PUEcBULFvOGWhrkMLbjtTZgwscLKLXADgS4ESnSIMSHOxC0KRgtnziQq9ycqBAKFaxJOkyya&#10;spKVQ3mefNMDygpXKQJh8oAYJZkVy6Le0FCt8jP+39xFmU8OtAW5PhEIwCjctJ11LbeS/6fW85v0&#10;7RvYWm6wLX55C98L6MkwZ+EI5Od8S/3ODZS3dLXtu2Qb1GQCwRhwYsbpEZsFTp7YPJ3IrNetW1+p&#10;sJ83b34lPGPHjqvUu6xdu04WNql2bhEIPrZq1apKfQrEWnv2yCmS6xqBAAtYT4GUIcrCzWrfvvA3&#10;XOjOtmz5RMxV//4DWCSWJIwR8G/cZKEfgRjMiSm35wRScvI0Jf/+3wFlrpXoik/4vp/8iQq37JBa&#10;lMGNZAjE94NbKY1NZ2ENVMpKY0c1KZnKMuxNHesbgWAuMnsOE6JHU8MIEAETjO+K2+nCXnPRQ1kO&#10;W4/d1ZSt8G4xEV3xLZXJJZ3NwKEncavUdALBOGElBTEQTuC4MeAUqVIgBx85clSlIhbWOUbZvHmL&#10;+Dk2ZeNkqvJuq7ZuEghMYXv1ekaIsSCGg6mvTKmLBAK/DhhmQMGOdQG9WbiCmwWssKA4P3ToUKXi&#10;/+DBg/T555+LW8nhw0dkYKzSxlMCKS8pFhYyOHlakgeLNiC6ypkltxhCRyFFIHy7SbuvvSOQVB+q&#10;jwQChXryNf8KKNRNretYb8Gbfwb7bJiV7BlvWutUhGXbnVT0lb0oTGXeagOBQOQB8kDFRg/bfpWC&#10;DcOw8BoxIv4SCyJYd2FjDijTO7Ay/SK5qHwjXFs3CQTvHz9+ghBhwToLfjMyiuy6SCBwvBwwYKCY&#10;M5j4Llu23HSqYJQA3dkbb7wpfGtwYFiwYKH42eefOxOt4mOeEkjW+FmBU6mZKKJCPAHdSGbP4Y7X&#10;qTSB3NuOIF/3utRHAgGmOWLzZ7NeK4U6izFxGy3cuqvKNJSmpQsRpu+HbLpr8g6hOH8+oBR0s9QG&#10;AoFFDnQUOHHitqDqAAY9Ck7tgdPqmirwzZ//WuXv581zT5nuNoG8+up8MX6I84YPHyElyquLBALx&#10;E6zyAgTSSvh2WBXoSD799FOhPF+4cBETyWbKZheISIpnBFKwaRv5fsyn0StYeWq2ocA0lk+kaewt&#10;DdGF06IJpCpy0bLCCv5yOSs0EV3Ax86cpjdOWE+xJV5686f40UvD04AYxIHDxOoKOrKUOxpT6bnz&#10;TpeK6XO1gUCgEO3VK67yFqHi+IfxwSkRp3b4F0AJG1pgwovbBzYktHXLM91tAnnttdcrCQTe1TIW&#10;aXWRQGCd1q9ffzFnIBDgHO3iLoFUOKSVpqRRyh8eYcU5y7HN9B5wFmRnOvgRFB86FtG4NYHUDAJB&#10;LwIKdZ5XK4U6RJZsRVWwPqDYQylmXRk81v2sCwuvOOdn2Os8f6Uz6yO7BVYbCAQ6D1hhBayQWgtR&#10;hGxZv359pZIcStVwxXAwDDgv4objDtZuE8jkyVPEWNBPeGTXVxEWTHQNkSaw2Lv3c9nl4Fo7VwnE&#10;iIWV0bl/QI5tQR4w6/T94BbKX/VRxINRIhAH3paqHayvIiwDp0qFutXNk28pZxt1Yg/ygCL8XL/R&#10;5msGN1XWo2W076M6FdLtawOBwIPYcCqEGOvwYTk9ULDyHLcLwys5HDirV68Rp1lsSIjN5UZwQzcJ&#10;BNZoMFk1xDaIRyVT6uINJGDaHTB8gIWelUe6DEZO2rhIIA1FWI7ct9+9GKrEbANhnUgiiyqyxkx3&#10;0ucqz8gSyNmGHVz5nt1L6juBlCT62PKOFeoWugzoxZLYz6Ngw1YR68wHh0H4ioRZMwiV4+dQMsWH&#10;ndvN281ZbSAQhJvAZoHNs2/ffgQRhkw5evRoZSgMBG60EvnA+xmWPYbD3sGDh2Q+YdnGTQLZvv0z&#10;QW6wQgPRQRksU+oagWzcuFGIMrEWVMyZZbBSaeMOgbDlTeodTSg/YQMl/+4e1n2YiCEMpTmLItI7&#10;9Iko/HbwIGUIBJtT8g33U+YzIyiz7yjK7B2vVBE5N/e1i56bViDXdwIBNrCos/RQhwiTxVhnG3EE&#10;Zb5ZWIk7xWFjrHMHNJk/iJpOINB3GBsnvNGDvYjtxjd//usVgQNb0nvvvW/XnF55ZWqluAun3EiL&#10;WwQCI4I+ffqJTRM1Lq63dGywUE90N25WqriEOhLCH0OlwE8D3uswdkAomkCcsDYiwm51FVcIBMHu&#10;4OshLGh+xORh5e/BZJN8y0NUmmnvTyELihSBoE+IscXB96C4V61nGvyCMtr2luqSJpAKD3UOZ4/o&#10;yJZ6MMSzMjP9ZYU7FOepf3+CRE4YD0s0COQ///mP8gggslmxYoU4bRrmu/BAllVwIyIwPM6hPEdc&#10;LXid25Xdu3czWbURtxA3PNODCWTWrFl2nw/7e5ggI/yGEQMK3vgbNnws/S6DQIBjXNwzbI20TUSz&#10;3bVrt4O6S8SxUo0MbBAI+gDnP5D59u3bhWVUuLpt2zb65JOtHIV4nTC/HTXqeRFsE1GUEb4EIVl2&#10;7twpjYEXDd0hENws8McO5Sl7Cduacf78DipYoxYMzWrwUgQiGzTRzHyUiSez2xCpOdAEEoCp8JMd&#10;9gp14M0h5cOuGT6YIB5WvotrxWwCo0EgCGWCU6SRjCj4v8bP4V2OTR/xjlauXClyZBh6D8i7QQKy&#10;ug+MdcOGjZW3iUmTpkitX8jSg/UMqubCoR+5lEBmm2Jg4IHbQX5+vvCYxkaPGxE2XJjtduwYIzZP&#10;WGKpFINAYIRghG3B+5xUzAOqaiiS0Gi8uEUZ4fSt/mtEZg6sgxgROReiPPiBVHdxhUAgskphEda5&#10;/i9Yhg8Xm4SwvrqVbyEPUmlqZFFFDfA0gVRdRtVhxhtuMWfGjbT3UA9rtsuKc/YpgUFGNIrXBIJN&#10;C0mVEDIdEXCr1niR8GfIkOdEmG3cNgxlNjY5nLhh8w+HMNkCUkLSKEPRunNnVd8bs3ctWrREiEiw&#10;scF7PRKRj0EgIAHchswxGCm84BGmBQQGXQy+j/63bYv8GfDCj6Hly5dbJpgLN6ZQAjHygVzMtWHk&#10;3LD/b9OmzZnEmovETiollEACuVHsv4c+4gYJwkFuFDhP4vYFr/zqLu4QCIutUm57mIpZeQqZtqXY&#10;ouK2Ant/JJZyo2gCqbkEUpLkJz9C2Vgp1MMpziHWYrPe4uORpdyUXV9eEoiRDySQ38J6w7iYVCqQ&#10;XAqybngbr1y5SlppbowZZANrLWzCZsH2zPA5deprcepH3yHKggjJaTEIBOIXI+yG3cYdjANMirt3&#10;jxWJtVQINLi/BoGAmJGHY+rUaTRr1myRY0W1oh+oCOmuUoJFWDhQwKMe0Ymtvj9z5iyaPn0mZ7Yc&#10;J0RWmAvowJo1ayEiB+zfH3kqA5UxhLZ1h0CQUOq6+6iMr50Xdn4hNguflR+AyPnB4gm2wsl/L/LA&#10;bdIEgmi8iLnloCZ+8xrK7DRACmstwroUppw5CwIKdZuIBJViLBZpoX3OKxeD/UkBH0GjaBAINlCc&#10;qrt27W5SY8WmgNSr48aNF/mrYXLrVFTx+utv8Kk94Hlu56UcCh18KxD2G6dkPI8Q8E6LQSAQHwED&#10;8/EHcEESJSSOio8fLaIQb9q0WXmzDu1rTQznfvq0Wjh3eJLD18MIqom5wXpSVcY7ncdwz7lHIMhI&#10;mBrwboUoyzawHnQmEGVxtkOZTIZWg5YiEN68khGNl4ku+Xr16rvyL2zBFS+FvSaQS2ESHuqc1zzp&#10;OxYKdeMWAk91ttJLvacFlfOBJFrFSwIxTGI3bNjASmyfSBoVWk+fPiMU3NB/yHhW2+FixLYyLLdU&#10;Nyu8H46KIA/cQqBMRyh4J8UgEPQFuU2QIAkB/sJhkJiYJLzkoQNxEh3WrH+hZryqCnAn4w59JtQK&#10;6/hx9QROeCes0YyAkriN4JZSXcVdAqlIaQuHQlhaJcHT3CywXpAoK0MixHekBCKi8d7TiorZ56DE&#10;n0wliX6lWnwmSTr3hCaQqrNV+MkuEW3Z0kOd14QPsbJ4rgqDvNSj8cfhNYEEEkpFT9yAU3tA2Yss&#10;gFMcQZjLSeCMnBMgEqdh3oMTSs2Zo55QylHnQx6qa34gsOAyyD02tgdnNqwamsYN3Oze4QmB4KPI&#10;1YC0tKYZ5YwTJ4uy4FCWvyJ8KGK7AeD3MjcQmIOm3a+j8QZbO4lc9hHkRJeZm+A2mU8NDejHLCzi&#10;sBYynx6m+uqI20eDQJwmlFIdHE7uL7zwYmW8qPXrPxJB8zBGlYqkSzjdQlRiKNNhKaVa3PIDUf1u&#10;cPu6RiAnTpwU1mSBfPZtaccO9TQYkeBpPOsZgSBMXkabOBGm3dIvpEKUlXIzJ5KquMGoDkyaQHQ0&#10;3ks272gTSNb42cIPx5RA2AQceUAK1m1WXQIRt69LBHL8+HGhrMbmAr0DLJ/gdIf/qlQ8A9EVNipD&#10;oY58EqpFE0gAMTczEkIfAj0RLLNgmLFixXuq0+JKe88IBL0rPnKC/L/+u3mAvGC5N6yyYuX8LEJH&#10;rgmk6lqoKWa8wT3LGjPNnkBYfFWQ4J6PkOxfSV0ikDfffEuIN0Ae7dp1rFSEG/4Lsv81zIjbt48R&#10;ym9YRgVnMZTFVhOI+wSCN+KWidsh5nPu3MgjBsjOZ3A7TwkEH8qeMp8V6ja50IVVFnuJQ5T1rroo&#10;SxNIHSOQ1fIexk4Wfbhn6gqBQOwEPxLoXHBrwL9h/ok84E4qTrm4tcTEdBLKdIR5V82ZrgnEGwKB&#10;eNHw8YFzYXUUzwmkLL+AMwHa5IgwPNlhlcXhUJBuVqVoAtEEorJe6jKBbNkSSE0L0QYcF5FDBBZH&#10;OZxvx0lFwMaTJ08K3wnDh0M1zLsmEG8IBKbZ8JGBDmTEiPiInD2d/v14TiDoWOGnbIGD5FI/tUgu&#10;JcRZ7H3MoqyMboOVxiNFIGwaWqOi8XIgwdR72yiNU6WxtAjrWvbfyXaezEulT9IiLH0DUYG1si18&#10;N+ClHPBwbmmZ4lT1A9Onz7gkzLuKMl0TiDcEkpCwVswJDgv9+w8Qps/RLlEhEAzq3IAxkqIstspi&#10;66385QnSWEgRCCIG/6kx5S5YQXlLVlLe4g/U68L3KG/ZamH1ZVWkzHg5iGAKmzpnj59DOS+/SjkT&#10;56lVjk6b9877HLXw0qx+Rr9kCARiQ/9Vd1PWyCmUM2m+2vfR33GzKHfeIirngH8yRROI89zTMvie&#10;OnWKFeedhfgK+o/ExESZx6TawIEtEIuqU4VnurwyXROINwSCOGG4fRh+OqqiRamJt2kUNQJBvmuE&#10;O0EIb8tgi8Iq6zZKvrEhlfrkQgXIEIiwBOOcE77v3ywivDqpwqLsZ3+mkqPW4TVkCET0B3ofTpSE&#10;9yLuk0pNbPBLjlLbvDIhU+g8SxEI+oC8HJxiVuXbRtvEBr8h/3X/prLzWVJrUROItwTyzjsLhEUO&#10;biATJkyUmhPZRogKjFwiRiInlTDvmkC8IRCYhRtOqvDgrw6P9KgRCCDErUKYcSJ5kFV0XHgjX8aB&#10;9LoOklrfUgRifA/hNBxW3xXsN8H5TkqOW4cgkCKQIAs04WypWH3f41waj3SOjEAu6QOTiWofLv8j&#10;pfylCZVlyQV10wTiHYFAz9GnT1+xwcN5cNu27VJ/OyqNQASG85qKMl0TiDcEcvjwEXEjNEy2nZhY&#10;q8x/uLZRJRCWt4i0pLa+IRWxsuB0BpGRXVEikAjCusOTOplzuLtKIA77gxuUawTitA+X/0ETiMXi&#10;RDiRuLiARRSql46ESHdrKM+RdMmLUB3JyX4RTl5VmV7TCARWaSo6HLv9R/b3bvqB4JsI5oi4YRBh&#10;IX8LQrxHu0SZQNg35NhJ8v/mH4EkQjYblxBl3cSiLBsHQ00gVZeNlAjLIXEY8+bTBGL59xotAoEa&#10;DMEXjcCHb7+9wLN9ZMqUQLbCi57pJbbfqkkEAvLr2bMXJ3P6gNasWUsJCWscV4QT2bdvn+34jQZu&#10;EwjEirC0M8SKGEu0S9QJBAPMnvo6JSI6q90GxjJ6RGVFCAyroglEE0ikfzi12Q8EaU7hLW5kLUSY&#10;C68KQoKAPAxluozYpCYRiJFQCmI+WYfKcO1A1g899IgICS9b3CYQfHfixJcrY55NmzZDtiuutbMn&#10;kMzzQjae2OC3AWVvmIrfIQheiS9ZqmPlRRydtWF7fuevAspbk/eKn3/rWkI62dxXzfORQwaffN29&#10;/L5fW7/L6jsSv0v8xtUiVH3JEes/0KKDRynp8lu4P1d71h9bJTqb5iLOlZeYJDa4ivzXyivRzw8d&#10;z3N5pTkm37pOrAknzqRSC8+ikRcEgsi6RgpSpCFFqlgvyty58+jBBx+mRx55lNOejnY1im1ofxFa&#10;vm/fZ+nRR5uIDXTSpMlsCBjeEtB4dsmSZdy2kWiPaLzVUT77bAc1atRYJOYKzbni5P/hf/HAAw8r&#10;EQiiGcO500hJCx1GpAW3oIcfbkRNmjTjA0QHVy3vZPpmSyDlnN4yZ8prlD16GmW/OCt85d/BDLSM&#10;nZVkS9H+w5QVP5myx8w0fy++99Isyho+iXLnsrkoB4kLVxAuPHfm25Q9aqr1u8z6L/vz56dTzoS5&#10;VJZhnc+9ND1DmOdmc3tTzGS/adYufgrlvb7c3Iz3QhHlzvAYE8Y7Z8ZbVC6ZWrNw03Y2GeY5NxsT&#10;1kL8K1R8+LjsMnKtnRcEgs125crVtHjxUpGPQyYfueqAEDgRjn3IILhw4SKSuRGofiO0/d69e8W3&#10;MKbVqxMIaXitysGDh7j9YvFMdQX9g4XS4sVLOJvhuy7VFbRgwSLas2evNJz57FT9wQcrxXpYunS5&#10;4/D4wR9MSUkV87Bs2XLuz0LOknhUuj9uNLQlEDc+4to7bE46rn1Hv6jeIeAFgdQ7EPWA6x0CtYtA&#10;6t306AFHCwFNINFCWn+nLiGgCaQuzaYei2MENIE4hk4/WI8R0ARSjydfD/0iAppA9GrQCKgjoAlE&#10;HTP9RB1EQBNIHZxUPSTPEdAE4jnE+gO1AQFNILVhlnQfaxoCmkBq2ozo/lQLArDRhx09Is4ih4Yu&#10;GgGNgD0CmkDsMdIt6gECCAuxZcsntHnzFipkvyJdNAIaAXsENIHYY6RbaAQ0AhoBjUAYBDSB6GWh&#10;EdAIaAQ0Ao4Q0ATiCDb9kEZAI6AR0AhoAtFrQCOgEdAIaAQcIaAJxBFs+iGNgEZAI6ARAIFs1jBo&#10;BDQCGgGNgEZAFQEQyA7Vh3R7jYBGQCOgEdAI/Bcn03qbwqKLNQAAAABJRU5ErkJggg=="/>
  <p:tag name="ISPRING_PRESENTERDATA_0" val="RGF2aWQgTW91bnQ=|Q29ycG9yYXRlIFRyYWluZXI=|ZGF2aWQubW91bnRAa2VsbHlwYXBlci5jb20=|aHR0cDovL2tlbGx5cGFwZXIuY29t|e0IzQkFGODQzLUU3OEMtNEYxRi1CMUQ2LUYxQjM1NTYwNjUzQX0=|RGF2aWQgaGFzIHNlcnZlZCBhcyBhIEtlbGx5IFBhcGVyIGVtcGxveWVlIGZvciAyNCB5ZWFycy4g&#10;SGUgc3RhcnRlZCBhcyBhbiBlbnRyeSBsZXZlbCBlbXBsb3llZSBhdCB0aGUgU2FudGEgQW5hIHN0&#10;b3JlIGFuZCBhZHZhbmNlZCB0aHJvdWdoIHRoZSBzdG9yZSBwcm9ncmFtIHJldHVybmluZyBhcyB0&#10;aGUgbWFuYWdlciBvZiB0aGUgU2FudGEgQW5hIHN0b3JlIGluIDE5OTQuIEluIDE5OTcgaGUgd2Fz&#10;IHByb21vdGVkIHRvIERpc3RyaWN0IG1hbmFnZXIgYW5kIHNlcnZlZCBpbiB0aGF0IHJvbGUgdW50&#10;aWwgMjAwNSB3aGVuIGhlIGNhbWUgdG8gdGhlIENvcnBvcmF0ZSBvZmZpY2UgYXMgSW52ZW50b3J5&#10;IE1hbmFnZXIuIEluIEluIDIwMDcgaGUgd2FzIGdpdmVuIHRoZSBuZXcgcm9sZSBvZiBDb3Jwb3Jh&#10;dGUgVHJhaW5lciB3ZXJlIGhlIG5vdyBkZXZlbG9wcyB0cmFpbmluZyBjb250ZW50LCBsZWFkcyB0&#10;cmFpbmluZyBncm91cHMsIGFuZCBhZGltaW5pc3RyYXRlcyB0aGUgS2VsbHkgUGFwZXIgT25saW5l&#10;IFRyYWluaW5nIHByb2dyYW0u|SVNQUklOR19QUkVTRU5URVJfUEhPVE9fMA==|MQ==||SVNQUklOR19QUkVTRU5URVJfUEhPVE9fMQ==|OTA5LTg1OS04MjAwIGV4dC4gMjI1"/>
  <p:tag name="FLASHSPRING_BG_AUDIO_DURATION_TAG" val="0.0000000"/>
  <p:tag name="ISPRING_RESOURCE_FOLDER" val="\\SFSSEPK01\Training Documents\My Projects\MY PROJECTS - Archive\Training\Procedures Training\Physical Inventory Training"/>
  <p:tag name="ISPRING_PRESENTATION_PATH" val="\\SFSSEPK01\Training Documents\My Projects\MY PROJECTS - Archive\Training\Procedures Training\Physical Inventory Training.pptx"/>
  <p:tag name="ISPRING_SCORM_RATE_QUIZZES" val="0"/>
  <p:tag name="ISPRING_SCORM_PASSING_SCORE" val="0.0000000000"/>
  <p:tag name="ISPRING_PRESENTATION_INFO" val="&lt;?xml version=&quot;1.0&quot; encoding=&quot;UTF-8&quot; standalone=&quot;no&quot; ?&gt;&#10;&lt;presentation&gt;&#10;&#10;  &lt;slides&gt;&#10;    &lt;slide duration=&quot;12018&quot; id=&quot;{753D76A8-6E3E-4C69-966F-D46F2B7C94B4}&quot; pptId=&quot;257&quot; transitionDuration=&quot;0&quot;/&gt;&#10;    &lt;slide duration=&quot;9522&quot; id=&quot;{49331FF7-24C5-4639-8052-412FE26F9BCB}&quot; pptId=&quot;304&quot; transitionDuration=&quot;0&quot;/&gt;&#10;    &lt;slide duration=&quot;13212&quot; id=&quot;{C6A1114B-F0BB-48E2-A489-C009A4E045E5}&quot; pptId=&quot;305&quot; transitionDuration=&quot;0&quot;/&gt;&#10;    &lt;slide duration=&quot;18064&quot; id=&quot;{D201981C-839D-4E54-8895-8AA938F68EB7}&quot; pptId=&quot;258&quot; transitionDuration=&quot;700&quot;/&gt;&#10;    &lt;slide duration=&quot;27124&quot; id=&quot;{D6A19B76-8762-4F57-B90A-C0289639FFAF}&quot; pptId=&quot;306&quot; transitionDuration=&quot;700&quot;/&gt;&#10;    &lt;slide duration=&quot;25299&quot; id=&quot;{739DC09A-5B12-4EC5-BE4F-2EBC52B19C84}&quot; pptId=&quot;261&quot; transitionDuration=&quot;700&quot;/&gt;&#10;    &lt;slide duration=&quot;14900&quot; id=&quot;{B347FFA3-622F-4F1E-896A-D4AF0F3232C7}&quot; pptId=&quot;259&quot; transitionDuration=&quot;700&quot;/&gt;&#10;    &lt;slide duration=&quot;24221&quot; id=&quot;{372FB4DB-2FD0-4F76-9CB1-D03570534FEF}&quot; pptId=&quot;260&quot; transitionDuration=&quot;700&quot;/&gt;&#10;    &lt;slide duration=&quot;14072&quot; id=&quot;{84468DD4-7F94-4C29-8FFF-BFBB660F3C3B}&quot; pptId=&quot;262&quot; transitionDuration=&quot;700&quot;/&gt;&#10;    &lt;slide duration=&quot;9639&quot; id=&quot;{894B5A9E-15D4-4FCB-8D6D-C7D6C9B06655}&quot; pptId=&quot;300&quot; transitionDuration=&quot;700&quot;/&gt;&#10;    &lt;slide duration=&quot;23514&quot; id=&quot;{54ABE7E1-B68C-4361-8FAC-8ABD70591818}&quot; pptId=&quot;263&quot; transitionDuration=&quot;700&quot;/&gt;&#10;    &lt;slide duration=&quot;23287&quot; id=&quot;{5B98E687-ECFC-4822-9B9B-6CF6197BB521}&quot; pptId=&quot;265&quot; transitionDuration=&quot;700&quot;/&gt;&#10;    &lt;slide duration=&quot;16404&quot; id=&quot;{3C9552B2-8264-4C3E-A145-1E08C84610BC}&quot; pptId=&quot;266&quot; transitionDuration=&quot;700&quot;/&gt;&#10;    &lt;slide duration=&quot;29932&quot; id=&quot;{897A6F26-BBBA-46E5-97D5-FBCA1A92DA74}&quot; pptId=&quot;309&quot; transitionDuration=&quot;0&quot;/&gt;&#10;    &lt;slide duration=&quot;26246&quot; id=&quot;{9D58AE0A-88A8-4D23-AB76-88848489532F}&quot; pptId=&quot;267&quot; transitionDuration=&quot;700&quot;/&gt;&#10;    &lt;slide duration=&quot;32709&quot; id=&quot;{9FB2BFC3-8558-4FB0-908C-914DDC41062C}&quot; pptId=&quot;301&quot; transitionDuration=&quot;700&quot;/&gt;&#10;    &lt;slide duration=&quot;30128&quot; id=&quot;{AC4A8A51-C116-432A-BCD1-C4203B31E7A8}&quot; pptId=&quot;268&quot; transitionDuration=&quot;700&quot;/&gt;&#10;    &lt;slide duration=&quot;32641&quot; id=&quot;{7F72C869-7D72-4DEF-9103-A0E59E052F95}&quot; pptId=&quot;307&quot; transitionDuration=&quot;700&quot;/&gt;&#10;    &lt;slide duration=&quot;30906&quot; id=&quot;{0EE7C848-769F-4B59-8F85-B5BE93C7B36D}&quot; pptId=&quot;310&quot; transitionDuration=&quot;700&quot;/&gt;&#10;    &lt;slide duration=&quot;17912&quot; id=&quot;{D6FAA711-E6E0-4C2B-BDC1-F4DC658FAF14}&quot; pptId=&quot;269&quot; transitionDuration=&quot;700&quot;/&gt;&#10;    &lt;slide duration=&quot;30556&quot; id=&quot;{548168A0-C5A2-4965-85D5-A02575829620}&quot; pptId=&quot;270&quot; transitionDuration=&quot;700&quot;/&gt;&#10;    &lt;slide duration=&quot;18553&quot; id=&quot;{47B4A67B-93AA-4F22-B61B-3BF60A18932E}&quot; pptId=&quot;311&quot; transitionDuration=&quot;700&quot;/&gt;&#10;    &lt;slide duration=&quot;14133&quot; id=&quot;{19525871-DF05-40ED-B963-A490B12E67F1}&quot; pptId=&quot;312&quot; transitionDuration=&quot;700&quot;/&gt;&#10;    &lt;slide duration=&quot;27567&quot; id=&quot;{8F946674-E930-4E05-BD20-5532E884537F}&quot; pptId=&quot;271&quot; transitionDuration=&quot;700&quot;/&gt;&#10;    &lt;slide duration=&quot;20085&quot; id=&quot;{296D8980-6F9C-422C-AA0A-800318DE623B}&quot; pptId=&quot;272&quot; transitionDuration=&quot;700&quot;/&gt;&#10;    &lt;slide duration=&quot;15596&quot; id=&quot;{EF335AC0-BC6C-4D69-8406-29788035CA11}&quot; pptId=&quot;273&quot; transitionDuration=&quot;700&quot;/&gt;&#10;    &lt;slide duration=&quot;12290&quot; id=&quot;{3D619AC8-8C15-4E4B-9C83-841C6C8FF48A}&quot; pptId=&quot;274&quot; transitionDuration=&quot;700&quot;/&gt;&#10;    &lt;slide duration=&quot;20774&quot; id=&quot;{B1DC48BE-4EE7-4399-886E-8C45FD51BD35}&quot; pptId=&quot;275&quot; transitionDuration=&quot;700&quot;/&gt;&#10;    &lt;slide duration=&quot;25431&quot; id=&quot;{77FC45B4-58EF-43B9-B5D4-0E02FE30CDB1}&quot; pptId=&quot;276&quot; transitionDuration=&quot;700&quot;/&gt;&#10;    &lt;slide duration=&quot;22681&quot; id=&quot;{DBDFE2E9-39D1-48A5-9A62-16FB456AC688}&quot; pptId=&quot;277&quot; transitionDuration=&quot;700&quot;/&gt;&#10;    &lt;slide duration=&quot;24308&quot; id=&quot;{88D1CAF7-63C8-48C3-AFFD-615D4ABE18FD}&quot; pptId=&quot;278&quot; transitionDuration=&quot;700&quot;/&gt;&#10;    &lt;slide duration=&quot;29525&quot; id=&quot;{F29663F6-02CD-4248-89D0-D46FEC17E0C7}&quot; pptId=&quot;279&quot; transitionDuration=&quot;700&quot;/&gt;&#10;    &lt;slide duration=&quot;29244&quot; id=&quot;{9AB8C315-CFFE-4237-B215-4A77FA7685AF}&quot; pptId=&quot;280&quot; transitionDuration=&quot;700&quot;/&gt;&#10;    &lt;slide duration=&quot;30620&quot; id=&quot;{3E8CF052-0C44-4D1D-97D7-909A35107FAE}&quot; pptId=&quot;282&quot; transitionDuration=&quot;700&quot;/&gt;&#10;    &lt;slide duration=&quot;21947&quot; id=&quot;{90CB0938-C3C1-4FE0-A340-64377E2DBBCA}&quot; pptId=&quot;287&quot; transitionDuration=&quot;700&quot;/&gt;&#10;    &lt;slide duration=&quot;24901&quot; id=&quot;{C40323DE-C3A5-4652-88B4-6F9301D2969F}&quot; pptId=&quot;288&quot; transitionDuration=&quot;700&quot;/&gt;&#10;    &lt;slide duration=&quot;42476&quot; id=&quot;{62569318-4763-4944-B998-67EF7FA22F7D}&quot; pptId=&quot;313&quot; transitionDuration=&quot;700&quot;/&gt;&#10;    &lt;slide duration=&quot;35623&quot; id=&quot;{B0F3C4EB-F8CE-4171-8193-995D1CDAAE8A}&quot; pptId=&quot;314&quot; transitionDuration=&quot;700&quot;/&gt;&#10;    &lt;slide duration=&quot;17947&quot; id=&quot;{A5D2444D-5CB8-4303-935F-63F58F8BB11D}&quot; pptId=&quot;290&quot; transitionDuration=&quot;700&quot;/&gt;&#10;    &lt;slide duration=&quot;17793&quot; id=&quot;{BD72EDC5-21FC-472D-AD3D-1704716CB986}&quot; pptId=&quot;293&quot; transitionDuration=&quot;700&quot;/&gt;&#10;    &lt;slide duration=&quot;17290&quot; id=&quot;{C618208B-BE0C-4B1F-AF60-AEC1630EFCE6}&quot; pptId=&quot;295&quot; transitionDuration=&quot;700&quot;/&gt;&#10;    &lt;slide duration=&quot;26549&quot; id=&quot;{1FC1CBCB-9343-4D04-95D5-582FD0D07E38}&quot; pptId=&quot;294&quot; transitionDuration=&quot;700&quot;/&gt;&#10;    &lt;slide duration=&quot;24385&quot; id=&quot;{63D2C4BA-DB31-4570-9948-C94A698A73DD}&quot; pptId=&quot;298&quot; transitionDuration=&quot;700&quot;/&gt;&#10;    &lt;slide duration=&quot;9696&quot; id=&quot;{80FD11C5-C9FC-4CA6-8576-DB0FC3E6AE64}&quot; pptId=&quot;299&quot; transitionDuration=&quot;700&quot;/&gt;&#10;    &lt;slide duration=&quot;12532&quot; id=&quot;{48EAB3FA-526D-4309-B404-CFA5C8E155BE}&quot; pptId=&quot;303&quot; transitionDuration=&quot;0&quot;/&gt;&#10;  &lt;/slides&gt;&#10;&#10;  &lt;narration&gt;&#10;    &lt;audioTracks&gt;&#10;      &lt;audioTrack duration=&quot;9620&quot; muted=&quot;false&quot; slideId=&quot;{49331FF7-24C5-4639-8052-412FE26F9BCB}&quot; startTime=&quot;0&quot; stepIndex=&quot;0&quot; volume=&quot;1&quot;&gt;&#10;        &lt;file modifyTime=&quot;2013-12-04T23:35:19&quot; size=&quot;1697012&quot;&gt;&#10;          &lt;path full=&quot;\\SFSSEPK01\Training Documents\My Projects\MY PROJECTS - Archive\Training\Procedures Training\Physical Inventory Training\audio\Wed Dec 04 14-35-08 2013.wav&quot; relative=&quot;Physical Inventory Training\audio\Wed Dec 04 14-35-08 2013.wav&quot; resource=&quot;Wed Dec 04 14-35-08 2013.wav&quot;/&gt;&#10;        &lt;/file&gt;&#10;        &lt;audio channels=&quot;2&quot; sampleRate=&quot;44100&quot;/&gt;&#10;      &lt;/audioTrack&gt;&#10;      &lt;audioTrack duration=&quot;18700&quot; muted=&quot;false&quot; slideId=&quot;{D201981C-839D-4E54-8895-8AA938F68EB7}&quot; startTime=&quot;0&quot; volume=&quot;1&quot;&gt;&#10;        &lt;file modifyTime=&quot;2013-12-04T23:36:45&quot; size=&quot;3298724&quot;&gt;&#10;          &lt;path full=&quot;\\SFSSEPK01\Training Documents\My Projects\MY PROJECTS - Archive\Training\Procedures Training\Physical Inventory Training\audio\Wed Dec 04 14-36-26 2013.wav&quot; relative=&quot;Physical Inventory Training\audio\Wed Dec 04 14-36-26 2013.wav&quot; resource=&quot;Wed Dec 04 14-36-26 2013.wav&quot;/&gt;&#10;        &lt;/file&gt;&#10;        &lt;trim end=&quot;310&quot; start=&quot;0&quot;/&gt;&#10;        &lt;audio channels=&quot;2&quot; sampleRate=&quot;44100&quot;/&gt;&#10;      &lt;/audioTrack&gt;&#10;      &lt;audioTrack duration=&quot;25500&quot; muted=&quot;false&quot; slideId=&quot;{739DC09A-5B12-4EC5-BE4F-2EBC52B19C84}&quot; startTime=&quot;0&quot; volume=&quot;1&quot;&gt;&#10;        &lt;file modifyTime=&quot;2013-12-04T23:39:52&quot; size=&quot;4498244&quot;&gt;&#10;          &lt;path full=&quot;\\SFSSEPK01\Training Documents\My Projects\MY PROJECTS - Archive\Training\Procedures Training\Physical Inventory Training\audio\Wed Dec 04 14-39-26 2013.wav&quot; relative=&quot;Physical Inventory Training\audio\Wed Dec 04 14-39-26 2013.wav&quot; resource=&quot;Wed Dec 04 14-39-26 2013.wav&quot;/&gt;&#10;        &lt;/file&gt;&#10;        &lt;audio channels=&quot;2&quot; sampleRate=&quot;44100&quot;/&gt;&#10;      &lt;/audioTrack&gt;&#10;      &lt;audioTrack duration=&quot;15600&quot; muted=&quot;false&quot; slideId=&quot;{B347FFA3-622F-4F1E-896A-D4AF0F3232C7}&quot; startTime=&quot;0&quot; volume=&quot;1&quot;&gt;&#10;        &lt;file modifyTime=&quot;2013-12-04T23:41:42&quot; size=&quot;2751884&quot;&gt;&#10;          &lt;path full=&quot;\\SFSSEPK01\Training Documents\My Projects\MY PROJECTS - Archive\Training\Procedures Training\Physical Inventory Training\audio\Wed Dec 04 14-41-26 2013.wav&quot; relative=&quot;Physical Inventory Training\audio\Wed Dec 04 14-41-26 2013.wav&quot; resource=&quot;Wed Dec 04 14-41-26 2013.wav&quot;/&gt;&#10;        &lt;/file&gt;&#10;        &lt;audio channels=&quot;2&quot; sampleRate=&quot;44100&quot;/&gt;&#10;      &lt;/audioTrack&gt;&#10;      &lt;audioTrack duration=&quot;24900&quot; muted=&quot;false&quot; slideId=&quot;{372FB4DB-2FD0-4F76-9CB1-D03570534FEF}&quot; startTime=&quot;0&quot; volume=&quot;1&quot;&gt;&#10;        &lt;file modifyTime=&quot;2013-12-04T23:45:16&quot; size=&quot;4392404&quot;&gt;&#10;          &lt;path full=&quot;\\SFSSEPK01\Training Documents\My Projects\MY PROJECTS - Archive\Training\Procedures Training\Physical Inventory Training\audio\Wed Dec 04 14-44-51 2013.wav&quot; relative=&quot;Physical Inventory Training\audio\Wed Dec 04 14-44-51 2013.wav&quot; resource=&quot;Wed Dec 04 14-44-51 2013.wav&quot;/&gt;&#10;        &lt;/file&gt;&#10;        &lt;audio channels=&quot;2&quot; sampleRate=&quot;44100&quot;/&gt;&#10;      &lt;/audioTrack&gt;&#10;      &lt;audioTrack duration=&quot;13800&quot; muted=&quot;false&quot; slideId=&quot;{84468DD4-7F94-4C29-8FFF-BFBB660F3C3B}&quot; startTime=&quot;0&quot; volume=&quot;1&quot;&gt;&#10;        &lt;file modifyTime=&quot;2013-12-04T23:46:34&quot; size=&quot;2434364&quot;&gt;&#10;          &lt;path full=&quot;\\SFSSEPK01\Training Documents\My Projects\MY PROJECTS - Archive\Training\Procedures Training\Physical Inventory Training\audio\Wed Dec 04 14-46-20 2013.wav&quot; relative=&quot;Physical Inventory Training\audio\Wed Dec 04 14-46-20 2013.wav&quot; resource=&quot;Wed Dec 04 14-46-20 2013.wav&quot;/&gt;&#10;        &lt;/file&gt;&#10;        &lt;trim end=&quot;15&quot; start=&quot;0&quot;/&gt;&#10;        &lt;audio channels=&quot;2&quot; sampleRate=&quot;44100&quot;/&gt;&#10;      &lt;/audioTrack&gt;&#10;      &lt;audioTrack duration=&quot;9100&quot; muted=&quot;false&quot; slideId=&quot;{894B5A9E-15D4-4FCB-8D6D-C7D6C9B06655}&quot; startTime=&quot;0&quot; volume=&quot;1&quot;&gt;&#10;        &lt;file modifyTime=&quot;2013-12-04T23:47:03&quot; size=&quot;1605284&quot;&gt;&#10;          &lt;path full=&quot;\\SFSSEPK01\Training Documents\My Projects\MY PROJECTS - Archive\Training\Procedures Training\Physical Inventory Training\audio\Wed Dec 04 14-46-54 2013.wav&quot; relative=&quot;Physical Inventory Training\audio\Wed Dec 04 14-46-54 2013.wav&quot; resource=&quot;Wed Dec 04 14-46-54 2013.wav&quot;/&gt;&#10;        &lt;/file&gt;&#10;        &lt;trim end=&quot;9&quot; start=&quot;0&quot;/&gt;&#10;        &lt;audio channels=&quot;2&quot; sampleRate=&quot;44100&quot;/&gt;&#10;      &lt;/audioTrack&gt;&#10;      &lt;audioTrack duration=&quot;24800&quot; muted=&quot;false&quot; slideId=&quot;{54ABE7E1-B68C-4361-8FAC-8ABD70591818}&quot; startTime=&quot;0&quot; volume=&quot;1&quot;&gt;&#10;        &lt;file modifyTime=&quot;2013-12-04T23:49:09&quot; size=&quot;4374764&quot;&gt;&#10;          &lt;path full=&quot;\\SFSSEPK01\Training Documents\My Projects\MY PROJECTS - Archive\Training\Procedures Training\Physical Inventory Training\audio\Wed Dec 04 14-48-44 2013.wav&quot; relative=&quot;Physical Inventory Training\audio\Wed Dec 04 14-48-44 2013.wav&quot; resource=&quot;Wed Dec 04 14-48-44 2013.wav&quot;/&gt;&#10;        &lt;/file&gt;&#10;        &lt;audio channels=&quot;2&quot; sampleRate=&quot;44100&quot;/&gt;&#10;      &lt;/audioTrack&gt;&#10;      &lt;audioTrack duration=&quot;23000&quot; muted=&quot;false&quot; slideId=&quot;{5B98E687-ECFC-4822-9B9B-6CF6197BB521}&quot; startTime=&quot;0&quot; volume=&quot;1&quot;&gt;&#10;        &lt;file modifyTime=&quot;2013-12-04T23:53:53&quot; size=&quot;4057244&quot;&gt;&#10;          &lt;path full=&quot;\\SFSSEPK01\Training Documents\My Projects\MY PROJECTS - Archive\Training\Procedures Training\Physical Inventory Training\audio\Wed Dec 04 14-53-30 2013.wav&quot; relative=&quot;Physical Inventory Training\audio\Wed Dec 04 14-53-30 2013.wav&quot; resource=&quot;Wed Dec 04 14-53-30 2013.wav&quot;/&gt;&#10;        &lt;/file&gt;&#10;        &lt;audio channels=&quot;2&quot; sampleRate=&quot;44100&quot;/&gt;&#10;      &lt;/audioTrack&gt;&#10;      &lt;audioTrack duration=&quot;15490&quot; muted=&quot;false&quot; slideId=&quot;{3C9552B2-8264-4C3E-A145-1E08C84610BC}&quot; startTime=&quot;0&quot; volume=&quot;1&quot;&gt;&#10;        &lt;file modifyTime=&quot;2013-12-04T23:55:02&quot; size=&quot;2732480&quot;&gt;&#10;          &lt;path full=&quot;\\SFSSEPK01\Training Documents\My Projects\MY PROJECTS - Archive\Training\Procedures Training\Physical Inventory Training\audio\Wed Dec 04 14-54-47 2013.wav&quot; relative=&quot;Physical Inventory Training\audio\Wed Dec 04 14-54-47 2013.wav&quot; resource=&quot;Wed Dec 04 14-54-47 2013.wav&quot;/&gt;&#10;        &lt;/file&gt;&#10;        &lt;trim end=&quot;33&quot; start=&quot;0&quot;/&gt;&#10;        &lt;audio channels=&quot;2&quot; sampleRate=&quot;44100&quot;/&gt;&#10;      &lt;/audioTrack&gt;&#10;      &lt;audioTrack duration=&quot;26950&quot; muted=&quot;false&quot; slideId=&quot;{9D58AE0A-88A8-4D23-AB76-88848489532F}&quot; startTime=&quot;0&quot; volume=&quot;1&quot;&gt;&#10;        &lt;file modifyTime=&quot;2013-12-04T23:56:03&quot; size=&quot;4754024&quot;&gt;&#10;          &lt;path full=&quot;\\SFSSEPK01\Training Documents\My Projects\MY PROJECTS - Archive\Training\Procedures Training\Physical Inventory Training\audio\Wed Dec 04 14-55-35 2013.wav&quot; relative=&quot;Physical Inventory Training\audio\Wed Dec 04 14-55-35 2013.wav&quot; resource=&quot;Wed Dec 04 14-55-35 2013.wav&quot;/&gt;&#10;        &lt;/file&gt;&#10;        &lt;trim end=&quot;469&quot; start=&quot;0&quot;/&gt;&#10;        &lt;audio channels=&quot;2&quot; sampleRate=&quot;44100&quot;/&gt;&#10;      &lt;/audioTrack&gt;&#10;      &lt;audioTrack duration=&quot;18500&quot; muted=&quot;false&quot; slideId=&quot;{D6FAA711-E6E0-4C2B-BDC1-F4DC658FAF14}&quot; startTime=&quot;0&quot; volume=&quot;1&quot;&gt;&#10;        &lt;file modifyTime=&quot;2013-12-05T00:00:49&quot; size=&quot;3263444&quot;&gt;&#10;          &lt;path full=&quot;\\SFSSEPK01\Training Documents\My Projects\MY PROJECTS - Archive\Training\Procedures Training\Physical Inventory Training\audio\Wed Dec 04 15-00-30 2013.wav&quot; relative=&quot;Physical Inventory Training\audio\Wed Dec 04 15-00-30 2013.wav&quot; resource=&quot;Wed Dec 04 15-00-30 2013.wav&quot;/&gt;&#10;        &lt;/file&gt;&#10;        &lt;trim end=&quot;485&quot; start=&quot;0&quot;/&gt;&#10;        &lt;audio channels=&quot;2&quot; sampleRate=&quot;44100&quot;/&gt;&#10;      &lt;/audioTrack&gt;&#10;      &lt;audioTrack duration=&quot;28200&quot; muted=&quot;false&quot; slideId=&quot;{8F946674-E930-4E05-BD20-5532E884537F}&quot; startTime=&quot;0&quot; volume=&quot;1&quot;&gt;&#10;        &lt;file modifyTime=&quot;2013-12-05T00:07:49&quot; size=&quot;4974524&quot;&gt;&#10;          &lt;path full=&quot;\\SFSSEPK01\Training Documents\My Projects\MY PROJECTS - Archive\Training\Procedures Training\Physical Inventory Training\audio\Wed Dec 04 15-07-21 2013.wav&quot; relative=&quot;Physical Inventory Training\audio\Wed Dec 04 15-07-21 2013.wav&quot; resource=&quot;Wed Dec 04 15-07-21 2013.wav&quot;/&gt;&#10;        &lt;/file&gt;&#10;        &lt;audio channels=&quot;2&quot; sampleRate=&quot;44100&quot;/&gt;&#10;      &lt;/audioTrack&gt;&#10;      &lt;audioTrack duration=&quot;21500&quot; muted=&quot;false&quot; slideId=&quot;{296D8980-6F9C-422C-AA0A-800318DE623B}&quot; startTime=&quot;0&quot; volume=&quot;1&quot;&gt;&#10;        &lt;file modifyTime=&quot;2013-12-05T00:08:42&quot; size=&quot;3792644&quot;&gt;&#10;          &lt;path full=&quot;\\SFSSEPK01\Training Documents\My Projects\MY PROJECTS - Archive\Training\Procedures Training\Physical Inventory Training\audio\Wed Dec 04 15-08-20 2013.wav&quot; relative=&quot;Physical Inventory Training\audio\Wed Dec 04 15-08-20 2013.wav&quot; resource=&quot;Wed Dec 04 15-08-20 2013.wav&quot;/&gt;&#10;        &lt;/file&gt;&#10;        &lt;trim end=&quot;7&quot; start=&quot;0&quot;/&gt;&#10;        &lt;audio channels=&quot;2&quot; sampleRate=&quot;44100&quot;/&gt;&#10;      &lt;/audioTrack&gt;&#10;      &lt;audioTrack duration=&quot;17300&quot; muted=&quot;false&quot; slideId=&quot;{EF335AC0-BC6C-4D69-8406-29788035CA11}&quot; startTime=&quot;0&quot; volume=&quot;1&quot;&gt;&#10;        &lt;file modifyTime=&quot;2013-12-05T00:19:37&quot; size=&quot;3051764&quot;&gt;&#10;          &lt;path full=&quot;\\SFSSEPK01\Training Documents\My Projects\MY PROJECTS - Archive\Training\Procedures Training\Physical Inventory Training\audio\Wed Dec 04 15-19-20 2013.wav&quot; relative=&quot;Physical Inventory Training\audio\Wed Dec 04 15-19-20 2013.wav&quot; resource=&quot;Wed Dec 04 15-19-20 2013.wav&quot;/&gt;&#10;        &lt;/file&gt;&#10;        &lt;audio channels=&quot;2&quot; sampleRate=&quot;44100&quot;/&gt;&#10;      &lt;/audioTrack&gt;&#10;      &lt;audioTrack duration=&quot;26080&quot; muted=&quot;false&quot; slideId=&quot;{77FC45B4-58EF-43B9-B5D4-0E02FE30CDB1}&quot; startTime=&quot;0&quot; volume=&quot;1&quot;&gt;&#10;        &lt;file modifyTime=&quot;2013-12-05T00:24:08&quot; size=&quot;4600556&quot;&gt;&#10;          &lt;path full=&quot;\\SFSSEPK01\Training Documents\My Projects\MY PROJECTS - Archive\Training\Procedures Training\Physical Inventory Training\audio\Wed Dec 04 15-23-42 2013.wav&quot; relative=&quot;Physical Inventory Training\audio\Wed Dec 04 15-23-42 2013.wav&quot; resource=&quot;Wed Dec 04 15-23-42 2013.wav&quot;/&gt;&#10;        &lt;/file&gt;&#10;        &lt;trim end=&quot;12&quot; start=&quot;0&quot;/&gt;&#10;        &lt;audio channels=&quot;2&quot; sampleRate=&quot;44100&quot;/&gt;&#10;      &lt;/audioTrack&gt;&#10;      &lt;audioTrack duration=&quot;22700&quot; muted=&quot;false&quot; slideId=&quot;{DBDFE2E9-39D1-48A5-9A62-16FB456AC688}&quot; startTime=&quot;0&quot; volume=&quot;1&quot;&gt;&#10;        &lt;file modifyTime=&quot;2013-12-05T00:26:29&quot; size=&quot;4004324&quot;&gt;&#10;          &lt;path full=&quot;\\SFSSEPK01\Training Documents\My Projects\MY PROJECTS - Archive\Training\Procedures Training\Physical Inventory Training\audio\Wed Dec 04 15-26-06 2013.wav&quot; relative=&quot;Physical Inventory Training\audio\Wed Dec 04 15-26-06 2013.wav&quot; resource=&quot;Wed Dec 04 15-26-06 2013.wav&quot;/&gt;&#10;        &lt;/file&gt;&#10;        &lt;trim end=&quot;1&quot; start=&quot;0&quot;/&gt;&#10;        &lt;audio channels=&quot;2&quot; sampleRate=&quot;44100&quot;/&gt;&#10;      &lt;/audioTrack&gt;&#10;      &lt;audioTrack duration=&quot;28800&quot; muted=&quot;false&quot; slideId=&quot;{F29663F6-02CD-4248-89D0-D46FEC17E0C7}&quot; startTime=&quot;0&quot; volume=&quot;1&quot;&gt;&#10;        &lt;file modifyTime=&quot;2013-12-05T00:33:40&quot; size=&quot;5080364&quot;&gt;&#10;          &lt;path full=&quot;\\SFSSEPK01\Training Documents\My Projects\MY PROJECTS - Archive\Training\Procedures Training\Physical Inventory Training\audio\Wed Dec 04 15-33-11 2013.wav&quot; relative=&quot;Physical Inventory Training\audio\Wed Dec 04 15-33-11 2013.wav&quot; resource=&quot;Wed Dec 04 15-33-11 2013.wav&quot;/&gt;&#10;        &lt;/file&gt;&#10;        &lt;audio channels=&quot;2&quot; sampleRate=&quot;44100&quot;/&gt;&#10;      &lt;/audioTrack&gt;&#10;      &lt;audioTrack duration=&quot;28800&quot; muted=&quot;false&quot; slideId=&quot;{9AB8C315-CFFE-4237-B215-4A77FA7685AF}&quot; startTime=&quot;0&quot; volume=&quot;1&quot;&gt;&#10;        &lt;file modifyTime=&quot;2013-12-05T00:36:22&quot; size=&quot;5080364&quot;&gt;&#10;          &lt;path full=&quot;\\SFSSEPK01\Training Documents\My Projects\MY PROJECTS - Archive\Training\Procedures Training\Physical Inventory Training\audio\Wed Dec 04 15-35-53 2013.wav&quot; relative=&quot;Physical Inventory Training\audio\Wed Dec 04 15-35-53 2013.wav&quot; resource=&quot;Wed Dec 04 15-35-53 2013.wav&quot;/&gt;&#10;        &lt;/file&gt;&#10;        &lt;audio channels=&quot;2&quot; sampleRate=&quot;44100&quot;/&gt;&#10;      &lt;/audioTrack&gt;&#10;      &lt;audioTrack duration=&quot;13900&quot; muted=&quot;false&quot; slideId=&quot;{C6A1114B-F0BB-48E2-A489-C009A4E045E5}&quot; startTime=&quot;0&quot; stepIndex=&quot;0&quot; volume=&quot;1&quot;&gt;&#10;        &lt;file modifyTime=&quot;2013-12-11T00:03:24&quot; size=&quot;2452004&quot;&gt;&#10;          &lt;path full=&quot;\\SFSSEPK01\Training Documents\My Projects\MY PROJECTS - Archive\Training\Procedures Training\Physical Inventory Training\audio\Tue Dec 10 15-03-10 2013.wav&quot; relative=&quot;Physical Inventory Training\audio\Tue Dec 10 15-03-10 2013.wav&quot; resource=&quot;Tue Dec 10 15-03-10 2013.wav&quot;/&gt;&#10;        &lt;/file&gt;&#10;        &lt;audio channels=&quot;2&quot; sampleRate=&quot;44100&quot;/&gt;&#10;      &lt;/audioTrack&gt;&#10;      &lt;audioTrack duration=&quot;28070&quot; muted=&quot;false&quot; slideId=&quot;{D6A19B76-8762-4F57-B90A-C0289639FFAF}&quot; startTime=&quot;0&quot; volume=&quot;1&quot;&gt;&#10;        &lt;file modifyTime=&quot;2013-12-11T00:19:57&quot; size=&quot;4951592&quot;&gt;&#10;          &lt;path full=&quot;\\SFSSEPK01\Training Documents\My Projects\MY PROJECTS - Archive\Training\Procedures Training\Physical Inventory Training\audio\Tue Dec 10 15-19-28 2013.wav&quot; relative=&quot;Physical Inventory Training\audio\Tue Dec 10 15-19-28 2013.wav&quot; resource=&quot;Tue Dec 10 15-19-28 2013.wav&quot;/&gt;&#10;        &lt;/file&gt;&#10;        &lt;trim end=&quot;68&quot; start=&quot;0&quot;/&gt;&#10;        &lt;audio channels=&quot;2&quot; sampleRate=&quot;44100&quot;/&gt;&#10;      &lt;/audioTrack&gt;&#10;      &lt;audioTrack duration=&quot;30000&quot; muted=&quot;false&quot; slideId=&quot;{897A6F26-BBBA-46E5-97D5-FBCA1A92DA74}&quot; startTime=&quot;0&quot; stepIndex=&quot;0&quot; volume=&quot;1&quot;&gt;&#10;        &lt;file modifyTime=&quot;2013-12-11T00:46:32&quot; size=&quot;5292044&quot;&gt;&#10;          &lt;path full=&quot;\\SFSSEPK01\Training Documents\My Projects\MY PROJECTS - Archive\Training\Procedures Training\Physical Inventory Training\audio\Tue Dec 10 15-46-02 2013.wav&quot; relative=&quot;Physical Inventory Training\audio\Tue Dec 10 15-46-02 2013.wav&quot; resource=&quot;Tue Dec 10 15-46-02 2013.wav&quot;/&gt;&#10;        &lt;/file&gt;&#10;        &lt;audio channels=&quot;2&quot; sampleRate=&quot;44100&quot;/&gt;&#10;      &lt;/audioTrack&gt;&#10;      &lt;audioTrack duration=&quot;19800&quot; muted=&quot;false&quot; slideId=&quot;{47B4A67B-93AA-4F22-B61B-3BF60A18932E}&quot; startTime=&quot;0&quot; volume=&quot;1&quot;&gt;&#10;        &lt;file modifyTime=&quot;2013-12-11T01:07:50&quot; size=&quot;3492764&quot;&gt;&#10;          &lt;path full=&quot;\\SFSSEPK01\Training Documents\My Projects\MY PROJECTS - Archive\Training\Procedures Training\Physical Inventory Training\audio\Tue Dec 10 16-07-30 2013.wav&quot; relative=&quot;Physical Inventory Training\audio\Tue Dec 10 16-07-30 2013.wav&quot; resource=&quot;Tue Dec 10 16-07-30 2013.wav&quot;/&gt;&#10;        &lt;/file&gt;&#10;        &lt;trim end=&quot;743&quot; start=&quot;0&quot;/&gt;&#10;        &lt;audio channels=&quot;2&quot; sampleRate=&quot;44100&quot;/&gt;&#10;      &lt;/audioTrack&gt;&#10;      &lt;audioTrack duration=&quot;13480&quot; muted=&quot;false&quot; slideId=&quot;{19525871-DF05-40ED-B963-A490B12E67F1}&quot; startTime=&quot;0&quot; stepIndex=&quot;0&quot; volume=&quot;1&quot;&gt;&#10;        &lt;file modifyTime=&quot;2013-12-11T01:09:21&quot; size=&quot;2377916&quot;&gt;&#10;          &lt;path full=&quot;\\SFSSEPK01\Training Documents\My Projects\MY PROJECTS - Archive\Training\Procedures Training\Physical Inventory Training\audio\Tue Dec 10 16-09-07 2013.wav&quot; relative=&quot;Physical Inventory Training\audio\Tue Dec 10 16-09-07 2013.wav&quot; resource=&quot;Tue Dec 10 16-09-07 2013.wav&quot;/&gt;&#10;        &lt;/file&gt;&#10;        &lt;trim end=&quot;33&quot; start=&quot;0&quot;/&gt;&#10;        &lt;audio channels=&quot;2&quot; sampleRate=&quot;44100&quot;/&gt;&#10;      &lt;/audioTrack&gt;&#10;      &lt;audioTrack duration=&quot;12920&quot; muted=&quot;false&quot; slideId=&quot;{3D619AC8-8C15-4E4B-9C83-841C6C8FF48A}&quot; startTime=&quot;0&quot; volume=&quot;1&quot;&gt;&#10;        &lt;file modifyTime=&quot;2013-12-11T01:14:45&quot; size=&quot;2279132&quot;&gt;&#10;          &lt;path full=&quot;\\SFSSEPK01\Training Documents\My Projects\MY PROJECTS - Archive\Training\Procedures Training\Physical Inventory Training\audio\Tue Dec 10 16-14-31 2013.wav&quot; relative=&quot;Physical Inventory Training\audio\Tue Dec 10 16-14-31 2013.wav&quot; resource=&quot;Tue Dec 10 16-14-31 2013.wav&quot;/&gt;&#10;        &lt;/file&gt;&#10;        &lt;trim end=&quot;10&quot; start=&quot;0&quot;/&gt;&#10;        &lt;audio channels=&quot;2&quot; sampleRate=&quot;44100&quot;/&gt;&#10;      &lt;/audioTrack&gt;&#10;      &lt;audioTrack duration=&quot;21640&quot; muted=&quot;false&quot; slideId=&quot;{B1DC48BE-4EE7-4399-886E-8C45FD51BD35}&quot; startTime=&quot;0&quot; volume=&quot;1&quot;&gt;&#10;        &lt;file modifyTime=&quot;2013-12-11T01:53:55&quot; size=&quot;3817340&quot;&gt;&#10;          &lt;path full=&quot;\\SFSSEPK01\Training Documents\My Projects\MY PROJECTS - Archive\Training\Procedures Training\Physical Inventory Training\audio\Tue Dec 10 16-53-33 2013.wav&quot; relative=&quot;Physical Inventory Training\audio\Tue Dec 10 16-53-33 2013.wav&quot; resource=&quot;Tue Dec 10 16-53-33 2013.wav&quot;/&gt;&#10;        &lt;/file&gt;&#10;        &lt;trim end=&quot;24&quot; start=&quot;0&quot;/&gt;&#10;        &lt;audio channels=&quot;2&quot; sampleRate=&quot;44100&quot;/&gt;&#10;      &lt;/audioTrack&gt;&#10;      &lt;audioTrack duration=&quot;25800&quot; muted=&quot;false&quot; slideId=&quot;{88D1CAF7-63C8-48C3-AFFD-615D4ABE18FD}&quot; startTime=&quot;0&quot; volume=&quot;1&quot;&gt;&#10;        &lt;file modifyTime=&quot;2013-12-11T19:32:37&quot; size=&quot;4551164&quot;&gt;&#10;          &lt;path full=&quot;\\SFSSEPK01\Training Documents\My Projects\MY PROJECTS - Archive\Training\Procedures Training\Physical Inventory Training\audio\Wed Dec 11 10-32-11 2013.wav&quot; relative=&quot;Physical Inventory Training\audio\Wed Dec 11 10-32-11 2013.wav&quot; resource=&quot;Wed Dec 11 10-32-11 2013.wav&quot;/&gt;&#10;        &lt;/file&gt;&#10;        &lt;trim end=&quot;5&quot; start=&quot;0&quot;/&gt;&#10;        &lt;audio channels=&quot;2&quot; sampleRate=&quot;44100&quot;/&gt;&#10;      &lt;/audioTrack&gt;&#10;      &lt;audioTrack duration=&quot;22840&quot; muted=&quot;false&quot; slideId=&quot;{90CB0938-C3C1-4FE0-A340-64377E2DBBCA}&quot; startTime=&quot;0&quot; volume=&quot;1&quot;&gt;&#10;        &lt;file modifyTime=&quot;2013-12-11T19:46:52&quot; size=&quot;4029020&quot;&gt;&#10;          &lt;path full=&quot;\\SFSSEPK01\Training Documents\My Projects\MY PROJECTS - Archive\Training\Procedures Training\Physical Inventory Training\audio\Wed Dec 11 10-46-29 2013.wav&quot; relative=&quot;Physical Inventory Training\audio\Wed Dec 11 10-46-29 2013.wav&quot; resource=&quot;Wed Dec 11 10-46-29 2013.wav&quot;/&gt;&#10;        &lt;/file&gt;&#10;        &lt;trim end=&quot;86&quot; start=&quot;0&quot;/&gt;&#10;        &lt;audio channels=&quot;2&quot; sampleRate=&quot;44100&quot;/&gt;&#10;      &lt;/audioTrack&gt;&#10;      &lt;audioTrack duration=&quot;24510&quot; muted=&quot;false&quot; slideId=&quot;{C40323DE-C3A5-4652-88B4-6F9301D2969F}&quot; startTime=&quot;0&quot; volume=&quot;1&quot;&gt;&#10;        &lt;file modifyTime=&quot;2013-12-11T19:49:17&quot; size=&quot;4323608&quot;&gt;&#10;          &lt;path full=&quot;\\SFSSEPK01\Training Documents\My Projects\MY PROJECTS - Archive\Training\Procedures Training\Physical Inventory Training\audio\Wed Dec 11 10-48-52 2013.wav&quot; relative=&quot;Physical Inventory Training\audio\Wed Dec 11 10-48-52 2013.wav&quot; resource=&quot;Wed Dec 11 10-48-52 2013.wav&quot;/&gt;&#10;        &lt;/file&gt;&#10;        &lt;trim end=&quot;486&quot; start=&quot;0&quot;/&gt;&#10;        &lt;audio channels=&quot;2&quot; sampleRate=&quot;44100&quot;/&gt;&#10;      &lt;/audioTrack&gt;&#10;      &lt;audioTrack duration=&quot;42860&quot; muted=&quot;false&quot; slideId=&quot;{62569318-4763-4944-B998-67EF7FA22F7D}&quot; startTime=&quot;0&quot; volume=&quot;1&quot;&gt;&#10;        &lt;file modifyTime=&quot;2013-12-11T20:00:35&quot; size=&quot;7560548&quot;&gt;&#10;          &lt;path full=&quot;\\SFSSEPK01\Training Documents\My Projects\MY PROJECTS - Archive\Training\Procedures Training\Physical Inventory Training\audio\Wed Dec 11 10-59-45 2013.wav&quot; relative=&quot;Physical Inventory Training\audio\Wed Dec 11 10-59-45 2013.wav&quot; resource=&quot;Wed Dec 11 10-59-45 2013.wav&quot;/&gt;&#10;        &lt;/file&gt;&#10;        &lt;trim end=&quot;70&quot; start=&quot;0&quot;/&gt;&#10;        &lt;audio channels=&quot;2&quot; sampleRate=&quot;44100&quot;/&gt;&#10;      &lt;/audioTrack&gt;&#10;      &lt;audioTrack duration=&quot;35000&quot; muted=&quot;false&quot; slideId=&quot;{B0F3C4EB-F8CE-4171-8193-995D1CDAAE8A}&quot; startTime=&quot;0&quot; volume=&quot;1&quot;&gt;&#10;        &lt;file modifyTime=&quot;2013-12-11T20:03:33&quot; size=&quot;6174044&quot;&gt;&#10;          &lt;path full=&quot;\\SFSSEPK01\Training Documents\My Projects\MY PROJECTS - Archive\Training\Procedures Training\Physical Inventory Training\audio\Wed Dec 11 11-02-57 2013.wav&quot; relative=&quot;Physical Inventory Training\audio\Wed Dec 11 11-02-57 2013.wav&quot; resource=&quot;Wed Dec 11 11-02-57 2013.wav&quot;/&gt;&#10;        &lt;/file&gt;&#10;        &lt;trim end=&quot;52&quot; start=&quot;0&quot;/&gt;&#10;        &lt;audio channels=&quot;2&quot; sampleRate=&quot;44100&quot;/&gt;&#10;      &lt;/audioTrack&gt;&#10;      &lt;audioTrack duration=&quot;14000&quot; muted=&quot;false&quot; slideId=&quot;&quot; startTime=&quot;177290&quot; volume=&quot;1&quot;&gt;&#10;        &lt;file modifyTime=&quot;2013-12-11T20:06:47&quot; size=&quot;2469644&quot;&gt;&#10;          &lt;path full=&quot;\\SFSSEPK01\Training Documents\My Projects\MY PROJECTS - Archive\Training\Procedures Training\Physical Inventory Training\audio\Wed Dec 11 11-06-33 2013.wav&quot; relative=&quot;Physical Inventory Training\audio\Wed Dec 11 11-06-33 2013.wav&quot; resource=&quot;Wed Dec 11 11-06-33 2013.wav&quot;/&gt;&#10;        &lt;/file&gt;&#10;        &lt;trim end=&quot;0&quot; start=&quot;13477&quot;/&gt;&#10;        &lt;audio channels=&quot;2&quot; sampleRate=&quot;44100&quot;/&gt;&#10;      &lt;/audioTrack&gt;&#10;      &lt;audioTrack duration=&quot;18200&quot; muted=&quot;false&quot; slideId=&quot;{BD72EDC5-21FC-472D-AD3D-1704716CB986}&quot; startTime=&quot;0&quot; volume=&quot;1&quot;&gt;&#10;        &lt;file modifyTime=&quot;2013-12-11T21:00:34&quot; size=&quot;3210524&quot;&gt;&#10;          &lt;path full=&quot;\\SFSSEPK01\Training Documents\My Projects\MY PROJECTS - Archive\Training\Procedures Training\Physical Inventory Training\audio\Wed Dec 11 12-00-16 2013.wav&quot; relative=&quot;Physical Inventory Training\audio\Wed Dec 11 12-00-16 2013.wav&quot; resource=&quot;Wed Dec 11 12-00-16 2013.wav&quot;/&gt;&#10;        &lt;/file&gt;&#10;        &lt;trim end=&quot;1338&quot; start=&quot;0&quot;/&gt;&#10;        &lt;audio channels=&quot;2&quot; sampleRate=&quot;44100&quot;/&gt;&#10;      &lt;/audioTrack&gt;&#10;      &lt;audioTrack duration=&quot;27330&quot; muted=&quot;false&quot; slideId=&quot;{1FC1CBCB-9343-4D04-95D5-582FD0D07E38}&quot; startTime=&quot;0&quot; volume=&quot;1&quot;&gt;&#10;        &lt;file modifyTime=&quot;2013-12-11T21:05:34&quot; size=&quot;4821056&quot;&gt;&#10;          &lt;path full=&quot;\\SFSSEPK01\Training Documents\My Projects\MY PROJECTS - Archive\Training\Procedures Training\Physical Inventory Training\audio\Wed Dec 11 12-05-06 2013.wav&quot; relative=&quot;Physical Inventory Training\audio\Wed Dec 11 12-05-06 2013.wav&quot; resource=&quot;Wed Dec 11 12-05-06 2013.wav&quot;/&gt;&#10;        &lt;/file&gt;&#10;        &lt;trim end=&quot;638&quot; start=&quot;0&quot;/&gt;&#10;        &lt;audio channels=&quot;2&quot; sampleRate=&quot;44100&quot;/&gt;&#10;      &lt;/audioTrack&gt;&#10;      &lt;audioTrack duration=&quot;30700&quot; muted=&quot;false&quot; slideId=&quot;{3E8CF052-0C44-4D1D-97D7-909A35107FAE}&quot; startTime=&quot;0&quot; volume=&quot;1&quot;&gt;&#10;        &lt;file modifyTime=&quot;2013-12-11T21:39:05&quot; size=&quot;5415524&quot;&gt;&#10;          &lt;path full=&quot;\\SFSSEPK01\Training Documents\My Projects\MY PROJECTS - Archive\Training\Procedures Training\Physical Inventory Training\audio\Wed Dec 11 12-38-20 2013.wav&quot; relative=&quot;Physical Inventory Training\audio\Wed Dec 11 12-38-20 2013.wav&quot; resource=&quot;Wed Dec 11 12-38-20 2013.wav&quot;/&gt;&#10;        &lt;/file&gt;&#10;        &lt;trim end=&quot;27&quot; start=&quot;0&quot;/&gt;&#10;        &lt;audio channels=&quot;2&quot; sampleRate=&quot;44100&quot;/&gt;&#10;      &lt;/audioTrack&gt;&#10;      &lt;audioTrack duration=&quot;25030&quot; muted=&quot;false&quot; slideId=&quot;{63D2C4BA-DB31-4570-9948-C94A698A73DD}&quot; startTime=&quot;0&quot; volume=&quot;1&quot;&gt;&#10;        &lt;file modifyTime=&quot;2013-12-12T00:36:09&quot; size=&quot;4415336&quot;&gt;&#10;          &lt;path full=&quot;\\SFSSEPK01\Training Documents\My Projects\MY PROJECTS - Archive\Training\Procedures Training\Physical Inventory Training\audio\Wed Dec 11 15-35-43 2013.wav&quot; relative=&quot;Physical Inventory Training\audio\Wed Dec 11 15-35-43 2013.wav&quot; resource=&quot;Wed Dec 11 15-35-43 2013.wav&quot;/&gt;&#10;        &lt;/file&gt;&#10;        &lt;trim end=&quot;49&quot; start=&quot;0&quot;/&gt;&#10;        &lt;audio channels=&quot;2&quot; sampleRate=&quot;44100&quot;/&gt;&#10;      &lt;/audioTrack&gt;&#10;      &lt;audioTrack duration=&quot;16950&quot; muted=&quot;false&quot; slideId=&quot;{A5D2444D-5CB8-4303-935F-63F58F8BB11D}&quot; startTime=&quot;0&quot; volume=&quot;1&quot;&gt;&#10;        &lt;file modifyTime=&quot;2013-12-12T01:02:31&quot; size=&quot;2990024&quot;&gt;&#10;          &lt;path full=&quot;\\SFSSEPK01\Training Documents\My Projects\MY PROJECTS - Archive\Training\Procedures Training\Physical Inventory Training\audio\Wed Dec 11 16-02-14 2013.wav&quot; relative=&quot;Physical Inventory Training\audio\Wed Dec 11 16-02-14 2013.wav&quot; resource=&quot;Wed Dec 11 16-02-14 2013.wav&quot;/&gt;&#10;        &lt;/file&gt;&#10;        &lt;trim end=&quot;39&quot; start=&quot;0&quot;/&gt;&#10;        &lt;audio channels=&quot;2&quot; sampleRate=&quot;44100&quot;/&gt;&#10;      &lt;/audioTrack&gt;&#10;      &lt;audioTrack duration=&quot;18350&quot; muted=&quot;false&quot; slideId=&quot;{C618208B-BE0C-4B1F-AF60-AEC1630EFCE6}&quot; startTime=&quot;0&quot; volume=&quot;1&quot;&gt;&#10;        &lt;file modifyTime=&quot;2013-12-12T01:05:01&quot; size=&quot;3236984&quot;&gt;&#10;          &lt;path full=&quot;\\SFSSEPK01\Training Documents\My Projects\MY PROJECTS - Archive\Training\Procedures Training\Physical Inventory Training\audio\Wed Dec 11 16-04-42 2013.wav&quot; relative=&quot;Physical Inventory Training\audio\Wed Dec 11 16-04-42 2013.wav&quot; resource=&quot;Wed Dec 11 16-04-42 2013.wav&quot;/&gt;&#10;        &lt;/file&gt;&#10;        &lt;trim end=&quot;12&quot; start=&quot;0&quot;/&gt;&#10;        &lt;audio channels=&quot;2&quot; sampleRate=&quot;44100&quot;/&gt;&#10;      &lt;/audioTrack&gt;&#10;      &lt;audioTrack duration=&quot;33390&quot; muted=&quot;false&quot; slideId=&quot;{9FB2BFC3-8558-4FB0-908C-914DDC41062C}&quot; startTime=&quot;0&quot; volume=&quot;1&quot;&gt;&#10;        &lt;file modifyTime=&quot;2016-10-12T18:16:09&quot; size=&quot;5890040&quot;&gt;&#10;          &lt;path full=&quot;\\SFSSEPK01\Training Documents\My Projects\MY PROJECTS - Archive\Training\Procedures Training\Physical Inventory Training\audio\Wed Oct 12 11-15-35 2016.wav&quot; relative=&quot;Physical Inventory Training\audio\Wed Oct 12 11-15-35 2016.wav&quot; resource=&quot;Wed Oct 12 11-15-35 2016.wav&quot;/&gt;&#10;        &lt;/file&gt;&#10;        &lt;trim end=&quot;142&quot; start=&quot;0&quot;/&gt;&#10;        &lt;audio channels=&quot;2&quot; sampleRate=&quot;44100&quot;/&gt;&#10;      &lt;/audioTrack&gt;&#10;      &lt;audioTrack duration=&quot;29870&quot; muted=&quot;false&quot; slideId=&quot;{AC4A8A51-C116-432A-BCD1-C4203B31E7A8}&quot; startTime=&quot;0&quot; volume=&quot;1&quot;&gt;&#10;        &lt;file modifyTime=&quot;2016-10-12T18:31:24&quot; size=&quot;5269112&quot;&gt;&#10;          &lt;path full=&quot;\\SFSSEPK01\Training Documents\My Projects\MY PROJECTS - Archive\Training\Procedures Training\Physical Inventory Training\audio\Wed Oct 12 11-30-48 2016.wav&quot; relative=&quot;Physical Inventory Training\audio\Wed Oct 12 11-30-48 2016.wav&quot; resource=&quot;Wed Oct 12 11-30-48 2016.wav&quot;/&gt;&#10;        &lt;/file&gt;&#10;        &lt;trim end=&quot;242&quot; start=&quot;0&quot;/&gt;&#10;        &lt;audio channels=&quot;2&quot; sampleRate=&quot;44100&quot;/&gt;&#10;      &lt;/audioTrack&gt;&#10;      &lt;audioTrack duration=&quot;33550&quot; muted=&quot;false&quot; slideId=&quot;{7F72C869-7D72-4DEF-9103-A0E59E052F95}&quot; startTime=&quot;0&quot; volume=&quot;1&quot;&gt;&#10;        &lt;file modifyTime=&quot;2016-10-12T18:54:59&quot; size=&quot;5918264&quot;&gt;&#10;          &lt;path full=&quot;\\SFSSEPK01\Training Documents\My Projects\MY PROJECTS - Archive\Training\Procedures Training\Physical Inventory Training\audio\Wed Oct 12 11-54-19 2016.wav&quot; relative=&quot;Physical Inventory Training\audio\Wed Oct 12 11-54-19 2016.wav&quot; resource=&quot;Wed Oct 12 11-54-19 2016.wav&quot;/&gt;&#10;        &lt;/file&gt;&#10;        &lt;trim end=&quot;164&quot; start=&quot;0&quot;/&gt;&#10;        &lt;audio channels=&quot;2&quot; sampleRate=&quot;44100&quot;/&gt;&#10;      &lt;/audioTrack&gt;&#10;      &lt;audioTrack duration=&quot;31580&quot; muted=&quot;false&quot; slideId=&quot;{0EE7C848-769F-4B59-8F85-B5BE93C7B36D}&quot; startTime=&quot;0&quot; volume=&quot;1&quot;&gt;&#10;        &lt;file modifyTime=&quot;2016-10-12T21:54:47&quot; size=&quot;5570756&quot;&gt;&#10;          &lt;path full=&quot;\\SFSSEPK01\Training Documents\My Projects\MY PROJECTS - Archive\Training\Procedures Training\Physical Inventory Training\audio\Wed Oct 12 14-54-15 2016.wav&quot; relative=&quot;Physical Inventory Training\audio\Wed Oct 12 14-54-15 2016.wav&quot; resource=&quot;Wed Oct 12 14-54-15 2016.wav&quot;/&gt;&#10;        &lt;/file&gt;&#10;        &lt;trim end=&quot;170&quot; start=&quot;0&quot;/&gt;&#10;        &lt;audio channels=&quot;2&quot; sampleRate=&quot;44100&quot;/&gt;&#10;      &lt;/audioTrack&gt;&#10;      &lt;audioTrack duration=&quot;31600&quot; muted=&quot;false&quot; slideId=&quot;{548168A0-C5A2-4965-85D5-A02575829620}&quot; startTime=&quot;0&quot; volume=&quot;1&quot;&gt;&#10;        &lt;file modifyTime=&quot;2016-10-12T22:19:19&quot; size=&quot;5574284&quot;&gt;&#10;          &lt;path full=&quot;\\SFSSEPK01\Training Documents\My Projects\MY PROJECTS - Archive\Training\Procedures Training\Physical Inventory Training\audio\Wed Oct 12 15-18-46 2016.wav&quot; relative=&quot;Physical Inventory Training\audio\Wed Oct 12 15-18-46 2016.wav&quot; resource=&quot;Wed Oct 12 15-18-46 2016.wav&quot;/&gt;&#10;        &lt;/file&gt;&#10;        &lt;trim end=&quot;88&quot; start=&quot;0&quot;/&gt;&#10;        &lt;audio channels=&quot;2&quot; sampleRate=&quot;44100&quot;/&gt;&#10;      &lt;/audioTrack&gt;&#10;      &lt;audioTrack duration=&quot;10770&quot; muted=&quot;false&quot; slideId=&quot;{63D2C4BA-DB31-4570-9948-C94A698A73DD}&quot; startTime=&quot;6315&quot; stepIndex=&quot;4&quot; volume=&quot;1&quot;&gt;&#10;        &lt;file modifyTime=&quot;2016-10-12T22:32:23&quot; size=&quot;1899872&quot;&gt;&#10;          &lt;path full=&quot;\\SFSSEPK01\Training Documents\My Projects\MY PROJECTS - Archive\Training\Procedures Training\Physical Inventory Training\audio\Wed Oct 12 15-32-12 2016.wav&quot; relative=&quot;Physical Inventory Training\audio\Wed Oct 12 15-32-12 2016.wav&quot; resource=&quot;Wed Oct 12 15-32-12 2016.wav&quot;/&gt;&#10;        &lt;/file&gt;&#10;        &lt;trim end=&quot;73&quot; start=&quot;0&quot;/&gt;&#10;        &lt;audio channels=&quot;2&quot; sampleRate=&quot;44100&quot;/&gt;&#10;      &lt;/audioTrack&gt;&#10;    &lt;/audioTracks&gt;&#10;  &lt;/narration&gt;&#10;&#10;&lt;/presentation&gt;&#10;"/>
  <p:tag name="ISPRING_RESOURCE_PATHS_HASH_2" val="5ac3e27b5947e3a75cc2e3cd7a71e4ab49cabfd"/>
</p:tagLst>
</file>

<file path=ppt/tags/tag10.xml><?xml version="1.0" encoding="utf-8"?>
<p:tagLst xmlns:a="http://schemas.openxmlformats.org/drawingml/2006/main" xmlns:r="http://schemas.openxmlformats.org/officeDocument/2006/relationships" xmlns:p="http://schemas.openxmlformats.org/presentationml/2006/main">
  <p:tag name="GENSWF_SLIDE_TITLE" val="Preparation-One Week Before Inventory"/>
  <p:tag name="ISPRING_SLIDE_INDENT_LEVEL" val="0"/>
  <p:tag name="ISPRING_PRESENTER_ID" val="{B3BAF843-E78C-4F1F-B1D6-F1B35560653A}"/>
  <p:tag name="ISPRING_CUSTOM_TIMING_USED" val="1"/>
  <p:tag name="ISPRING_SLIDE_ID" val="{84468DD4-7F94-4C29-8FFF-BFBB660F3C3B}"/>
  <p:tag name="GENSWF_ADVANCE_TIME" val="14.072"/>
  <p:tag name="TIMING" val="|3.248|2.393|2.126|1.006|1.909"/>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B3BAF843-E78C-4F1F-B1D6-F1B35560653A}"/>
  <p:tag name="ISPRING_CUSTOM_TIMING_USED" val="1"/>
  <p:tag name="ISPRING_SLIDE_ID" val="{894B5A9E-15D4-4FCB-8D6D-C7D6C9B06655}"/>
  <p:tag name="GENSWF_ADVANCE_TIME" val="9.639"/>
  <p:tag name="TIMING" val="|2.062|3.577"/>
</p:tagLst>
</file>

<file path=ppt/tags/tag12.xml><?xml version="1.0" encoding="utf-8"?>
<p:tagLst xmlns:a="http://schemas.openxmlformats.org/drawingml/2006/main" xmlns:r="http://schemas.openxmlformats.org/officeDocument/2006/relationships" xmlns:p="http://schemas.openxmlformats.org/presentationml/2006/main">
  <p:tag name="GENSWF_SLIDE_TITLE" val="Preparation-One Week Before Inventory"/>
  <p:tag name="ISPRING_SLIDE_INDENT_LEVEL" val="0"/>
  <p:tag name="ISPRING_PRESENTER_ID" val="{B3BAF843-E78C-4F1F-B1D6-F1B35560653A}"/>
  <p:tag name="ISPRING_CUSTOM_TIMING_USED" val="1"/>
  <p:tag name="ISPRING_SLIDE_ID" val="{54ABE7E1-B68C-4361-8FAC-8ABD70591818}"/>
  <p:tag name="GENSWF_ADVANCE_TIME" val="23.514"/>
  <p:tag name="TIMING" val="|1.07|3.185|2.351|3.373|5.199"/>
</p:tagLst>
</file>

<file path=ppt/tags/tag13.xml><?xml version="1.0" encoding="utf-8"?>
<p:tagLst xmlns:a="http://schemas.openxmlformats.org/drawingml/2006/main" xmlns:r="http://schemas.openxmlformats.org/officeDocument/2006/relationships" xmlns:p="http://schemas.openxmlformats.org/presentationml/2006/main">
  <p:tag name="GENSWF_SLIDE_TITLE" val="Preparation-One Week Before Inventory"/>
  <p:tag name="ISPRING_SLIDE_INDENT_LEVEL" val="0"/>
  <p:tag name="ISPRING_PRESENTER_ID" val="{B3BAF843-E78C-4F1F-B1D6-F1B35560653A}"/>
  <p:tag name="ISPRING_CUSTOM_TIMING_USED" val="1"/>
  <p:tag name="ISPRING_SLIDE_ID" val="{5B98E687-ECFC-4822-9B9B-6CF6197BB521}"/>
  <p:tag name="GENSWF_ADVANCE_TIME" val="23.287"/>
  <p:tag name="TIMING" val="|1.399|3.934|2.34|1.697|2.29|3.806"/>
</p:tagLst>
</file>

<file path=ppt/tags/tag14.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3C9552B2-8264-4C3E-A145-1E08C84610BC}"/>
  <p:tag name="GENSWF_ADVANCE_TIME" val="16.404"/>
  <p:tag name="TIMING" val="|5.306|1.934|1.053|1.66|1.453|3.146"/>
</p:tagLst>
</file>

<file path=ppt/tags/tag15.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897A6F26-BBBA-46E5-97D5-FBCA1A92DA74}"/>
  <p:tag name="GENSWF_ADVANCE_TIME" val="29.932"/>
  <p:tag name="TIMING" val="|1.613|2.405|1.419|1.659|8.877"/>
</p:tagLst>
</file>

<file path=ppt/tags/tag16.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9D58AE0A-88A8-4D23-AB76-88848489532F}"/>
  <p:tag name="GENSWF_ADVANCE_TIME" val="26.246"/>
  <p:tag name="TIMING" val="|4.098|8.232|7.423"/>
</p:tagLst>
</file>

<file path=ppt/tags/tag17.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9FB2BFC3-8558-4FB0-908C-914DDC41062C}"/>
  <p:tag name="GENSWF_ADVANCE_TIME" val="32.709"/>
  <p:tag name="TIMING" val="|1.499|5.46|11.54"/>
</p:tagLst>
</file>

<file path=ppt/tags/tag18.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AC4A8A51-C116-432A-BCD1-C4203B31E7A8}"/>
  <p:tag name="GENSWF_ADVANCE_TIME" val="30.128"/>
  <p:tag name="TIMING" val="|2.101|5.623|8.3|6.775"/>
</p:tagLst>
</file>

<file path=ppt/tags/tag19.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7F72C869-7D72-4DEF-9103-A0E59E052F95}"/>
  <p:tag name="GENSWF_ADVANCE_TIME" val="32.641"/>
  <p:tag name="TIMING" val="|2.787|4.345|5.045|5.51|5.125"/>
</p:tagLst>
</file>

<file path=ppt/tags/tag2.xml><?xml version="1.0" encoding="utf-8"?>
<p:tagLst xmlns:a="http://schemas.openxmlformats.org/drawingml/2006/main" xmlns:r="http://schemas.openxmlformats.org/officeDocument/2006/relationships" xmlns:p="http://schemas.openxmlformats.org/presentationml/2006/main">
  <p:tag name="GENSWF_SLIDE_TITLE" val="Physical Inventory Training"/>
  <p:tag name="ISPRING_SLIDE_INDENT_LEVEL" val="0"/>
  <p:tag name="ISPRING_PRESENTER_ID" val="{B3BAF843-E78C-4F1F-B1D6-F1B35560653A}"/>
  <p:tag name="GENSWF_ADVANCE_TIME" val="12.018"/>
  <p:tag name="ISPRING_CUSTOM_TIMING_USED" val="1"/>
  <p:tag name="ISPRING_SLIDE_ID" val="{753D76A8-6E3E-4C69-966F-D46F2B7C94B4}"/>
</p:tagLst>
</file>

<file path=ppt/tags/tag20.xml><?xml version="1.0" encoding="utf-8"?>
<p:tagLst xmlns:a="http://schemas.openxmlformats.org/drawingml/2006/main" xmlns:r="http://schemas.openxmlformats.org/officeDocument/2006/relationships" xmlns:p="http://schemas.openxmlformats.org/presentationml/2006/main">
  <p:tag name="GENSWF_SLIDE_TITLE" val="Preparation-Day Before Inventory"/>
  <p:tag name="ISPRING_SLIDE_INDENT_LEVEL" val="0"/>
  <p:tag name="ISPRING_PRESENTER_ID" val="{B3BAF843-E78C-4F1F-B1D6-F1B35560653A}"/>
  <p:tag name="ISPRING_CUSTOM_TIMING_USED" val="1"/>
  <p:tag name="ISPRING_SLIDE_ID" val="{0EE7C848-769F-4B59-8F85-B5BE93C7B36D}"/>
  <p:tag name="GENSWF_ADVANCE_TIME" val="30.906"/>
</p:tagLst>
</file>

<file path=ppt/tags/tag21.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D6FAA711-E6E0-4C2B-BDC1-F4DC658FAF14}"/>
  <p:tag name="GENSWF_ADVANCE_TIME" val="17.912"/>
  <p:tag name="TIMING" val="|2.379|5.649|3.724"/>
</p:tagLst>
</file>

<file path=ppt/tags/tag22.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548168A0-C5A2-4965-85D5-A02575829620}"/>
  <p:tag name="GENSWF_ADVANCE_TIME" val="30.556"/>
  <p:tag name="TIMING" val="|3.391|4.067|3.323"/>
</p:tagLst>
</file>

<file path=ppt/tags/tag23.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47B4A67B-93AA-4F22-B61B-3BF60A18932E}"/>
  <p:tag name="GENSWF_ADVANCE_TIME" val="18.553"/>
  <p:tag name="TIMING" val="|1.832|7.191"/>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B3BAF843-E78C-4F1F-B1D6-F1B35560653A}"/>
  <p:tag name="ISPRING_CUSTOM_TIMING_USED" val="1"/>
  <p:tag name="ISPRING_SLIDE_ID" val="{19525871-DF05-40ED-B963-A490B12E67F1}"/>
  <p:tag name="GENSWF_ADVANCE_TIME" val="14.133"/>
</p:tagLst>
</file>

<file path=ppt/tags/tag25.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8F946674-E930-4E05-BD20-5532E884537F}"/>
  <p:tag name="GENSWF_ADVANCE_TIME" val="27.567"/>
  <p:tag name="TIMING" val="|1.27|12.07|3.272|4.436"/>
</p:tagLst>
</file>

<file path=ppt/tags/tag26.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296D8980-6F9C-422C-AA0A-800318DE623B}"/>
  <p:tag name="GENSWF_ADVANCE_TIME" val="20.085"/>
  <p:tag name="TIMING" val="|1.114|6.904|4.007"/>
</p:tagLst>
</file>

<file path=ppt/tags/tag27.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EF335AC0-BC6C-4D69-8406-29788035CA11}"/>
  <p:tag name="GENSWF_ADVANCE_TIME" val="15.596"/>
  <p:tag name="TIMING" val="|1.769|5.887|2.123|1.495"/>
</p:tagLst>
</file>

<file path=ppt/tags/tag28.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3D619AC8-8C15-4E4B-9C83-841C6C8FF48A}"/>
  <p:tag name="GENSWF_ADVANCE_TIME" val="12.29"/>
  <p:tag name="TIMING" val="|5.385"/>
</p:tagLst>
</file>

<file path=ppt/tags/tag29.xml><?xml version="1.0" encoding="utf-8"?>
<p:tagLst xmlns:a="http://schemas.openxmlformats.org/drawingml/2006/main" xmlns:r="http://schemas.openxmlformats.org/officeDocument/2006/relationships" xmlns:p="http://schemas.openxmlformats.org/presentationml/2006/main">
  <p:tag name="GENSWF_SLIDE_TITLE" val="Preparation-Day of Inventory"/>
  <p:tag name="ISPRING_SLIDE_INDENT_LEVEL" val="0"/>
  <p:tag name="ISPRING_PRESENTER_ID" val="{B3BAF843-E78C-4F1F-B1D6-F1B35560653A}"/>
  <p:tag name="ISPRING_CUSTOM_TIMING_USED" val="1"/>
  <p:tag name="ISPRING_SLIDE_ID" val="{B1DC48BE-4EE7-4399-886E-8C45FD51BD35}"/>
  <p:tag name="GENSWF_ADVANCE_TIME" val="20.774"/>
  <p:tag name="TIMING" val="|1.769|3.936|4.221|5.031"/>
</p:tagLst>
</file>

<file path=ppt/tags/tag3.xml><?xml version="1.0" encoding="utf-8"?>
<p:tagLst xmlns:a="http://schemas.openxmlformats.org/drawingml/2006/main" xmlns:r="http://schemas.openxmlformats.org/officeDocument/2006/relationships" xmlns:p="http://schemas.openxmlformats.org/presentationml/2006/main">
  <p:tag name="GENSWF_SLIDE_TITLE" val="Physical Inventory Training"/>
  <p:tag name="ISPRING_SLIDE_INDENT_LEVEL" val="0"/>
  <p:tag name="ISPRING_PRESENTER_ID" val="{B3BAF843-E78C-4F1F-B1D6-F1B35560653A}"/>
  <p:tag name="ISPRING_CUSTOM_TIMING_USED" val="1"/>
  <p:tag name="ISPRING_SLIDE_ID" val="{49331FF7-24C5-4639-8052-412FE26F9BCB}"/>
  <p:tag name="GENSWF_ADVANCE_TIME" val="9.522"/>
  <p:tag name="TIMING" val="|3.745"/>
</p:tagLst>
</file>

<file path=ppt/tags/tag30.xml><?xml version="1.0" encoding="utf-8"?>
<p:tagLst xmlns:a="http://schemas.openxmlformats.org/drawingml/2006/main" xmlns:r="http://schemas.openxmlformats.org/officeDocument/2006/relationships" xmlns:p="http://schemas.openxmlformats.org/presentationml/2006/main">
  <p:tag name="GENSWF_SLIDE_TITLE" val="Counting Procedures"/>
  <p:tag name="ISPRING_SLIDE_INDENT_LEVEL" val="0"/>
  <p:tag name="ISPRING_PRESENTER_ID" val="{B3BAF843-E78C-4F1F-B1D6-F1B35560653A}"/>
  <p:tag name="ISPRING_CUSTOM_TIMING_USED" val="1"/>
  <p:tag name="ISPRING_SLIDE_ID" val="{77FC45B4-58EF-43B9-B5D4-0E02FE30CDB1}"/>
  <p:tag name="GENSWF_ADVANCE_TIME" val="25.431"/>
  <p:tag name="TIMING" val="|1.487|2.108|4.365|4.875"/>
</p:tagLst>
</file>

<file path=ppt/tags/tag31.xml><?xml version="1.0" encoding="utf-8"?>
<p:tagLst xmlns:a="http://schemas.openxmlformats.org/drawingml/2006/main" xmlns:r="http://schemas.openxmlformats.org/officeDocument/2006/relationships" xmlns:p="http://schemas.openxmlformats.org/presentationml/2006/main">
  <p:tag name="GENSWF_SLIDE_TITLE" val="Counting Procedures"/>
  <p:tag name="ISPRING_SLIDE_INDENT_LEVEL" val="0"/>
  <p:tag name="ISPRING_PRESENTER_ID" val="{B3BAF843-E78C-4F1F-B1D6-F1B35560653A}"/>
  <p:tag name="ISPRING_CUSTOM_TIMING_USED" val="1"/>
  <p:tag name="ISPRING_SLIDE_ID" val="{DBDFE2E9-39D1-48A5-9A62-16FB456AC688}"/>
  <p:tag name="GENSWF_ADVANCE_TIME" val="22.681"/>
  <p:tag name="TIMING" val="|1.104|8.075|7.107"/>
</p:tagLst>
</file>

<file path=ppt/tags/tag32.xml><?xml version="1.0" encoding="utf-8"?>
<p:tagLst xmlns:a="http://schemas.openxmlformats.org/drawingml/2006/main" xmlns:r="http://schemas.openxmlformats.org/officeDocument/2006/relationships" xmlns:p="http://schemas.openxmlformats.org/presentationml/2006/main">
  <p:tag name="GENSWF_SLIDE_TITLE" val="Counting Procedures"/>
  <p:tag name="ISPRING_SLIDE_INDENT_LEVEL" val="0"/>
  <p:tag name="ISPRING_PRESENTER_ID" val="{B3BAF843-E78C-4F1F-B1D6-F1B35560653A}"/>
  <p:tag name="ISPRING_CUSTOM_TIMING_USED" val="1"/>
  <p:tag name="ISPRING_SLIDE_ID" val="{88D1CAF7-63C8-48C3-AFFD-615D4ABE18FD}"/>
  <p:tag name="GENSWF_ADVANCE_TIME" val="24.308"/>
  <p:tag name="TIMING" val="|0.984|11.968"/>
</p:tagLst>
</file>

<file path=ppt/tags/tag33.xml><?xml version="1.0" encoding="utf-8"?>
<p:tagLst xmlns:a="http://schemas.openxmlformats.org/drawingml/2006/main" xmlns:r="http://schemas.openxmlformats.org/officeDocument/2006/relationships" xmlns:p="http://schemas.openxmlformats.org/presentationml/2006/main">
  <p:tag name="GENSWF_SLIDE_TITLE" val="Counting Procedures"/>
  <p:tag name="ISPRING_SLIDE_INDENT_LEVEL" val="0"/>
  <p:tag name="ISPRING_PRESENTER_ID" val="{B3BAF843-E78C-4F1F-B1D6-F1B35560653A}"/>
  <p:tag name="ISPRING_CUSTOM_TIMING_USED" val="1"/>
  <p:tag name="ISPRING_SLIDE_ID" val="{F29663F6-02CD-4248-89D0-D46FEC17E0C7}"/>
  <p:tag name="GENSWF_ADVANCE_TIME" val="29.525"/>
  <p:tag name="TIMING" val="|0.989|2.61"/>
</p:tagLst>
</file>

<file path=ppt/tags/tag34.xml><?xml version="1.0" encoding="utf-8"?>
<p:tagLst xmlns:a="http://schemas.openxmlformats.org/drawingml/2006/main" xmlns:r="http://schemas.openxmlformats.org/officeDocument/2006/relationships" xmlns:p="http://schemas.openxmlformats.org/presentationml/2006/main">
  <p:tag name="GENSWF_SLIDE_TITLE" val="Counting Procedures"/>
  <p:tag name="ISPRING_SLIDE_INDENT_LEVEL" val="0"/>
  <p:tag name="ISPRING_PRESENTER_ID" val="{B3BAF843-E78C-4F1F-B1D6-F1B35560653A}"/>
  <p:tag name="ISPRING_CUSTOM_TIMING_USED" val="1"/>
  <p:tag name="ISPRING_SLIDE_ID" val="{9AB8C315-CFFE-4237-B215-4A77FA7685AF}"/>
  <p:tag name="GENSWF_ADVANCE_TIME" val="29.244"/>
  <p:tag name="TIMING" val="|1.41|4.257|5.61|8.257"/>
</p:tagLst>
</file>

<file path=ppt/tags/tag35.xml><?xml version="1.0" encoding="utf-8"?>
<p:tagLst xmlns:a="http://schemas.openxmlformats.org/drawingml/2006/main" xmlns:r="http://schemas.openxmlformats.org/officeDocument/2006/relationships" xmlns:p="http://schemas.openxmlformats.org/presentationml/2006/main">
  <p:tag name="GENSWF_SLIDE_TITLE" val="Entering Counts"/>
  <p:tag name="ISPRING_SLIDE_INDENT_LEVEL" val="0"/>
  <p:tag name="ISPRING_PRESENTER_ID" val="{B3BAF843-E78C-4F1F-B1D6-F1B35560653A}"/>
  <p:tag name="ISPRING_CUSTOM_TIMING_USED" val="1"/>
  <p:tag name="ISPRING_SLIDE_ID" val="{3E8CF052-0C44-4D1D-97D7-909A35107FAE}"/>
  <p:tag name="GENSWF_ADVANCE_TIME" val="30.62"/>
  <p:tag name="TIMING" val="|1.349|5.304|3.311|5.017|6.081"/>
</p:tagLst>
</file>

<file path=ppt/tags/tag36.xml><?xml version="1.0" encoding="utf-8"?>
<p:tagLst xmlns:a="http://schemas.openxmlformats.org/drawingml/2006/main" xmlns:r="http://schemas.openxmlformats.org/officeDocument/2006/relationships" xmlns:p="http://schemas.openxmlformats.org/presentationml/2006/main">
  <p:tag name="GENSWF_SLIDE_TITLE" val="Entering Counts"/>
  <p:tag name="ISPRING_SLIDE_INDENT_LEVEL" val="0"/>
  <p:tag name="ISPRING_PRESENTER_ID" val="{B3BAF843-E78C-4F1F-B1D6-F1B35560653A}"/>
  <p:tag name="ISPRING_CUSTOM_TIMING_USED" val="1"/>
  <p:tag name="ISPRING_SLIDE_ID" val="{90CB0938-C3C1-4FE0-A340-64377E2DBBCA}"/>
  <p:tag name="GENSWF_ADVANCE_TIME" val="21.947"/>
  <p:tag name="TIMING" val="|7.073|7.668"/>
</p:tagLst>
</file>

<file path=ppt/tags/tag37.xml><?xml version="1.0" encoding="utf-8"?>
<p:tagLst xmlns:a="http://schemas.openxmlformats.org/drawingml/2006/main" xmlns:r="http://schemas.openxmlformats.org/officeDocument/2006/relationships" xmlns:p="http://schemas.openxmlformats.org/presentationml/2006/main">
  <p:tag name="GENSWF_SLIDE_TITLE" val="Item Variance Report"/>
  <p:tag name="ISPRING_SLIDE_INDENT_LEVEL" val="0"/>
  <p:tag name="ISPRING_PRESENTER_ID" val="{B3BAF843-E78C-4F1F-B1D6-F1B35560653A}"/>
  <p:tag name="ISPRING_CUSTOM_TIMING_USED" val="1"/>
  <p:tag name="ISPRING_SLIDE_ID" val="{C40323DE-C3A5-4652-88B4-6F9301D2969F}"/>
  <p:tag name="GENSWF_ADVANCE_TIME" val="24.901"/>
  <p:tag name="TIMING" val="|1.001|5.106|5.141|5.717"/>
</p:tagLst>
</file>

<file path=ppt/tags/tag38.xml><?xml version="1.0" encoding="utf-8"?>
<p:tagLst xmlns:a="http://schemas.openxmlformats.org/drawingml/2006/main" xmlns:r="http://schemas.openxmlformats.org/officeDocument/2006/relationships" xmlns:p="http://schemas.openxmlformats.org/presentationml/2006/main">
  <p:tag name="GENSWF_SLIDE_TITLE" val="Item Variance Report"/>
  <p:tag name="ISPRING_SLIDE_INDENT_LEVEL" val="0"/>
  <p:tag name="ISPRING_PRESENTER_ID" val="{B3BAF843-E78C-4F1F-B1D6-F1B35560653A}"/>
  <p:tag name="ISPRING_CUSTOM_TIMING_USED" val="1"/>
  <p:tag name="ISPRING_SLIDE_ID" val="{62569318-4763-4944-B998-67EF7FA22F7D}"/>
  <p:tag name="GENSWF_ADVANCE_TIME" val="42.476"/>
  <p:tag name="TIMING" val="|7.691|7.252|7.176"/>
</p:tagLst>
</file>

<file path=ppt/tags/tag39.xml><?xml version="1.0" encoding="utf-8"?>
<p:tagLst xmlns:a="http://schemas.openxmlformats.org/drawingml/2006/main" xmlns:r="http://schemas.openxmlformats.org/officeDocument/2006/relationships" xmlns:p="http://schemas.openxmlformats.org/presentationml/2006/main">
  <p:tag name="GENSWF_SLIDE_TITLE" val="Item Variance Report"/>
  <p:tag name="ISPRING_SLIDE_INDENT_LEVEL" val="0"/>
  <p:tag name="ISPRING_PRESENTER_ID" val="{B3BAF843-E78C-4F1F-B1D6-F1B35560653A}"/>
  <p:tag name="ISPRING_CUSTOM_TIMING_USED" val="1"/>
  <p:tag name="ISPRING_SLIDE_ID" val="{B0F3C4EB-F8CE-4171-8193-995D1CDAAE8A}"/>
  <p:tag name="GENSWF_ADVANCE_TIME" val="35.623"/>
  <p:tag name="TIMING" val="|0.318|1.335|9.938|8.654|4.118"/>
</p:tagLst>
</file>

<file path=ppt/tags/tag4.xml><?xml version="1.0" encoding="utf-8"?>
<p:tagLst xmlns:a="http://schemas.openxmlformats.org/drawingml/2006/main" xmlns:r="http://schemas.openxmlformats.org/officeDocument/2006/relationships" xmlns:p="http://schemas.openxmlformats.org/presentationml/2006/main">
  <p:tag name="GENSWF_SLIDE_TITLE" val="Steps to Physical Inventory"/>
  <p:tag name="ISPRING_SLIDE_INDENT_LEVEL" val="0"/>
  <p:tag name="ISPRING_PRESENTER_ID" val="{B3BAF843-E78C-4F1F-B1D6-F1B35560653A}"/>
  <p:tag name="ISPRING_CUSTOM_TIMING_USED" val="1"/>
  <p:tag name="ISPRING_SLIDE_ID" val="{C6A1114B-F0BB-48E2-A489-C009A4E045E5}"/>
  <p:tag name="GENSWF_ADVANCE_TIME" val="13.212"/>
  <p:tag name="TIMING" val="|3.147|1.101|1.019|1.326|2.022"/>
</p:tagLst>
</file>

<file path=ppt/tags/tag40.xml><?xml version="1.0" encoding="utf-8"?>
<p:tagLst xmlns:a="http://schemas.openxmlformats.org/drawingml/2006/main" xmlns:r="http://schemas.openxmlformats.org/officeDocument/2006/relationships" xmlns:p="http://schemas.openxmlformats.org/presentationml/2006/main">
  <p:tag name="GENSWF_SLIDE_TITLE" val="Changing Counts"/>
  <p:tag name="ISPRING_SLIDE_INDENT_LEVEL" val="0"/>
  <p:tag name="ISPRING_PRESENTER_ID" val="{B3BAF843-E78C-4F1F-B1D6-F1B35560653A}"/>
  <p:tag name="ISPRING_CUSTOM_TIMING_USED" val="1"/>
  <p:tag name="ISPRING_SLIDE_ID" val="{A5D2444D-5CB8-4303-935F-63F58F8BB11D}"/>
  <p:tag name="GENSWF_ADVANCE_TIME" val="17.947"/>
  <p:tag name="TIMING" val="|4.417"/>
</p:tagLst>
</file>

<file path=ppt/tags/tag41.xml><?xml version="1.0" encoding="utf-8"?>
<p:tagLst xmlns:a="http://schemas.openxmlformats.org/drawingml/2006/main" xmlns:r="http://schemas.openxmlformats.org/officeDocument/2006/relationships" xmlns:p="http://schemas.openxmlformats.org/presentationml/2006/main">
  <p:tag name="GENSWF_SLIDE_TITLE" val="Changing Counts"/>
  <p:tag name="ISPRING_SLIDE_INDENT_LEVEL" val="0"/>
  <p:tag name="ISPRING_PRESENTER_ID" val="{B3BAF843-E78C-4F1F-B1D6-F1B35560653A}"/>
  <p:tag name="ISPRING_CUSTOM_TIMING_USED" val="1"/>
  <p:tag name="ISPRING_SLIDE_ID" val="{BD72EDC5-21FC-472D-AD3D-1704716CB986}"/>
  <p:tag name="GENSWF_ADVANCE_TIME" val="17.793"/>
  <p:tag name="TIMING" val="|7.867|1.705|1.612|1.384"/>
</p:tagLst>
</file>

<file path=ppt/tags/tag42.xml><?xml version="1.0" encoding="utf-8"?>
<p:tagLst xmlns:a="http://schemas.openxmlformats.org/drawingml/2006/main" xmlns:r="http://schemas.openxmlformats.org/officeDocument/2006/relationships" xmlns:p="http://schemas.openxmlformats.org/presentationml/2006/main">
  <p:tag name="GENSWF_SLIDE_TITLE" val="Update Inventory Counts (Post)"/>
  <p:tag name="ISPRING_SLIDE_INDENT_LEVEL" val="0"/>
  <p:tag name="ISPRING_PRESENTER_ID" val="{B3BAF843-E78C-4F1F-B1D6-F1B35560653A}"/>
  <p:tag name="ISPRING_CUSTOM_TIMING_USED" val="1"/>
  <p:tag name="ISPRING_SLIDE_ID" val="{C618208B-BE0C-4B1F-AF60-AEC1630EFCE6}"/>
  <p:tag name="GENSWF_ADVANCE_TIME" val="17.29"/>
  <p:tag name="TIMING" val="|12.027"/>
</p:tagLst>
</file>

<file path=ppt/tags/tag43.xml><?xml version="1.0" encoding="utf-8"?>
<p:tagLst xmlns:a="http://schemas.openxmlformats.org/drawingml/2006/main" xmlns:r="http://schemas.openxmlformats.org/officeDocument/2006/relationships" xmlns:p="http://schemas.openxmlformats.org/presentationml/2006/main">
  <p:tag name="GENSWF_SLIDE_TITLE" val="Update Inventory Counts (Post)"/>
  <p:tag name="ISPRING_SLIDE_INDENT_LEVEL" val="0"/>
  <p:tag name="ISPRING_PRESENTER_ID" val="{B3BAF843-E78C-4F1F-B1D6-F1B35560653A}"/>
  <p:tag name="ISPRING_CUSTOM_TIMING_USED" val="1"/>
  <p:tag name="ISPRING_SLIDE_ID" val="{1FC1CBCB-9343-4D04-95D5-582FD0D07E38}"/>
  <p:tag name="GENSWF_ADVANCE_TIME" val="26.549"/>
  <p:tag name="TIMING" val="|1.125|5.632|7.417"/>
</p:tagLst>
</file>

<file path=ppt/tags/tag44.xml><?xml version="1.0" encoding="utf-8"?>
<p:tagLst xmlns:a="http://schemas.openxmlformats.org/drawingml/2006/main" xmlns:r="http://schemas.openxmlformats.org/officeDocument/2006/relationships" xmlns:p="http://schemas.openxmlformats.org/presentationml/2006/main">
  <p:tag name="GENSWF_SLIDE_TITLE" val="Count Sheets and Inventory Paperwork"/>
  <p:tag name="ISPRING_SLIDE_INDENT_LEVEL" val="0"/>
  <p:tag name="ISPRING_PRESENTER_ID" val="{B3BAF843-E78C-4F1F-B1D6-F1B35560653A}"/>
  <p:tag name="ISPRING_CUSTOM_TIMING_USED" val="1"/>
  <p:tag name="ISPRING_SLIDE_ID" val="{63D2C4BA-DB31-4570-9948-C94A698A73DD}"/>
  <p:tag name="GENSWF_ADVANCE_TIME" val="24.385"/>
  <p:tag name="TIMING" val="|4.079|5.149|5.333|3.405"/>
</p:tagLst>
</file>

<file path=ppt/tags/tag45.xml><?xml version="1.0" encoding="utf-8"?>
<p:tagLst xmlns:a="http://schemas.openxmlformats.org/drawingml/2006/main" xmlns:r="http://schemas.openxmlformats.org/officeDocument/2006/relationships" xmlns:p="http://schemas.openxmlformats.org/presentationml/2006/main">
  <p:tag name="GENSWF_SLIDE_TITLE" val="Questions ?"/>
  <p:tag name="ISPRING_SLIDE_INDENT_LEVEL" val="0"/>
  <p:tag name="ISPRING_PRESENTER_ID" val="{B3BAF843-E78C-4F1F-B1D6-F1B35560653A}"/>
  <p:tag name="ISPRING_CUSTOM_TIMING_USED" val="1"/>
  <p:tag name="ISPRING_SLIDE_ID" val="{80FD11C5-C9FC-4CA6-8576-DB0FC3E6AE64}"/>
  <p:tag name="GENSWF_ADVANCE_TIME" val="9.696"/>
</p:tagLst>
</file>

<file path=ppt/tags/tag46.xml><?xml version="1.0" encoding="utf-8"?>
<p:tagLst xmlns:a="http://schemas.openxmlformats.org/drawingml/2006/main" xmlns:r="http://schemas.openxmlformats.org/officeDocument/2006/relationships" xmlns:p="http://schemas.openxmlformats.org/presentationml/2006/main">
  <p:tag name="GENSWF_SLIDE_TITLE" val="Physical Inventory Training"/>
  <p:tag name="ISPRING_SLIDE_INDENT_LEVEL" val="0"/>
  <p:tag name="ISPRING_PRESENTER_ID" val="{B3BAF843-E78C-4F1F-B1D6-F1B35560653A}"/>
  <p:tag name="ISPRING_CUSTOM_TIMING_USED" val="1"/>
  <p:tag name="ISPRING_SLIDE_ID" val="{48EAB3FA-526D-4309-B404-CFA5C8E155BE}"/>
  <p:tag name="GENSWF_ADVANCE_TIME" val="12.532"/>
</p:tagLst>
</file>

<file path=ppt/tags/tag5.xml><?xml version="1.0" encoding="utf-8"?>
<p:tagLst xmlns:a="http://schemas.openxmlformats.org/drawingml/2006/main" xmlns:r="http://schemas.openxmlformats.org/officeDocument/2006/relationships" xmlns:p="http://schemas.openxmlformats.org/presentationml/2006/main">
  <p:tag name="GENSWF_SLIDE_TITLE" val="Preparation-Two Weeks Before Inventory"/>
  <p:tag name="ISPRING_SLIDE_INDENT_LEVEL" val="0"/>
  <p:tag name="ISPRING_PRESENTER_ID" val="{B3BAF843-E78C-4F1F-B1D6-F1B35560653A}"/>
  <p:tag name="ISPRING_CUSTOM_TIMING_USED" val="1"/>
  <p:tag name="ISPRING_SLIDE_ID" val="{D201981C-839D-4E54-8895-8AA938F68EB7}"/>
  <p:tag name="GENSWF_ADVANCE_TIME" val="18.064"/>
  <p:tag name="TIMING" val="|3.031|3.152|5.779"/>
</p:tagLst>
</file>

<file path=ppt/tags/tag6.xml><?xml version="1.0" encoding="utf-8"?>
<p:tagLst xmlns:a="http://schemas.openxmlformats.org/drawingml/2006/main" xmlns:r="http://schemas.openxmlformats.org/officeDocument/2006/relationships" xmlns:p="http://schemas.openxmlformats.org/presentationml/2006/main">
  <p:tag name="GENSWF_SLIDE_TITLE" val="Preparation-Two Weeks Before Inventory"/>
  <p:tag name="ISPRING_SLIDE_INDENT_LEVEL" val="0"/>
  <p:tag name="ISPRING_PRESENTER_ID" val="{B3BAF843-E78C-4F1F-B1D6-F1B35560653A}"/>
  <p:tag name="ISPRING_CUSTOM_TIMING_USED" val="1"/>
  <p:tag name="ISPRING_SLIDE_ID" val="{D6A19B76-8762-4F57-B90A-C0289639FFAF}"/>
  <p:tag name="GENSWF_ADVANCE_TIME" val="27.124"/>
  <p:tag name="TIMING" val="|3.592"/>
</p:tagLst>
</file>

<file path=ppt/tags/tag7.xml><?xml version="1.0" encoding="utf-8"?>
<p:tagLst xmlns:a="http://schemas.openxmlformats.org/drawingml/2006/main" xmlns:r="http://schemas.openxmlformats.org/officeDocument/2006/relationships" xmlns:p="http://schemas.openxmlformats.org/presentationml/2006/main">
  <p:tag name="GENSWF_SLIDE_TITLE" val="Preparation-Two Weeks Before Inventory"/>
  <p:tag name="ISPRING_SLIDE_INDENT_LEVEL" val="0"/>
  <p:tag name="ISPRING_PRESENTER_ID" val="{B3BAF843-E78C-4F1F-B1D6-F1B35560653A}"/>
  <p:tag name="ISPRING_CUSTOM_TIMING_USED" val="1"/>
  <p:tag name="ISPRING_SLIDE_ID" val="{739DC09A-5B12-4EC5-BE4F-2EBC52B19C84}"/>
  <p:tag name="GENSWF_ADVANCE_TIME" val="25.299"/>
  <p:tag name="TIMING" val="|1.84|3.256|7.004"/>
</p:tagLst>
</file>

<file path=ppt/tags/tag8.xml><?xml version="1.0" encoding="utf-8"?>
<p:tagLst xmlns:a="http://schemas.openxmlformats.org/drawingml/2006/main" xmlns:r="http://schemas.openxmlformats.org/officeDocument/2006/relationships" xmlns:p="http://schemas.openxmlformats.org/presentationml/2006/main">
  <p:tag name="GENSWF_SLIDE_TITLE" val="Preparation-Two Weeks Before Inventory"/>
  <p:tag name="ISPRING_SLIDE_INDENT_LEVEL" val="0"/>
  <p:tag name="ISPRING_PRESENTER_ID" val="{B3BAF843-E78C-4F1F-B1D6-F1B35560653A}"/>
  <p:tag name="ISPRING_CUSTOM_TIMING_USED" val="1"/>
  <p:tag name="ISPRING_SLIDE_ID" val="{B347FFA3-622F-4F1E-896A-D4AF0F3232C7}"/>
  <p:tag name="GENSWF_ADVANCE_TIME" val="14.9"/>
  <p:tag name="TIMING" val="|1.936|2.641|4.623"/>
</p:tagLst>
</file>

<file path=ppt/tags/tag9.xml><?xml version="1.0" encoding="utf-8"?>
<p:tagLst xmlns:a="http://schemas.openxmlformats.org/drawingml/2006/main" xmlns:r="http://schemas.openxmlformats.org/officeDocument/2006/relationships" xmlns:p="http://schemas.openxmlformats.org/presentationml/2006/main">
  <p:tag name="GENSWF_SLIDE_TITLE" val="Preparation-Two Weeks Before Inventory"/>
  <p:tag name="ISPRING_SLIDE_INDENT_LEVEL" val="0"/>
  <p:tag name="ISPRING_PRESENTER_ID" val="{B3BAF843-E78C-4F1F-B1D6-F1B35560653A}"/>
  <p:tag name="ISPRING_CUSTOM_TIMING_USED" val="1"/>
  <p:tag name="ISPRING_SLIDE_ID" val="{372FB4DB-2FD0-4F76-9CB1-D03570534FEF}"/>
  <p:tag name="GENSWF_ADVANCE_TIME" val="24.221"/>
  <p:tag name="TIMING" val="|1.145|7.871"/>
</p:tagLst>
</file>

<file path=ppt/theme/theme1.xml><?xml version="1.0" encoding="utf-8"?>
<a:theme xmlns:a="http://schemas.openxmlformats.org/drawingml/2006/main" name="Procedures Training Master">
  <a:themeElements>
    <a:clrScheme name="Procedures Training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cedures Training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cedures Training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cedures Training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cedures Training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cedures Training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cedures Training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cedures Training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10325</TotalTime>
  <Words>3989</Words>
  <Application>Microsoft Office PowerPoint</Application>
  <PresentationFormat>On-screen Show (4:3)</PresentationFormat>
  <Paragraphs>498</Paragraphs>
  <Slides>45</Slides>
  <Notes>45</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Cambria</vt:lpstr>
      <vt:lpstr>Times New Roman</vt:lpstr>
      <vt:lpstr>Wingdings</vt:lpstr>
      <vt:lpstr>Procedures Training Master</vt:lpstr>
      <vt:lpstr>Worksheet</vt:lpstr>
      <vt:lpstr>Physical Inventory Training</vt:lpstr>
      <vt:lpstr>Physical Inventory Training</vt:lpstr>
      <vt:lpstr>Steps to Physical Inventory</vt:lpstr>
      <vt:lpstr>Preparation-Two Weeks Before Inventory</vt:lpstr>
      <vt:lpstr>Preparation-Two Weeks Before Inventory</vt:lpstr>
      <vt:lpstr>Preparation-Two Weeks Before Inventory</vt:lpstr>
      <vt:lpstr>Preparation-Two Weeks Before Inventory</vt:lpstr>
      <vt:lpstr>Preparation-Two Weeks Before Inventory</vt:lpstr>
      <vt:lpstr>Preparation-One Week Before Inventory</vt:lpstr>
      <vt:lpstr>PowerPoint Presentation</vt:lpstr>
      <vt:lpstr>Preparation-One Week Before Inventory</vt:lpstr>
      <vt:lpstr>Preparation-One Week Before Inventory</vt:lpstr>
      <vt:lpstr>Preparation-Day Before Inventory</vt:lpstr>
      <vt:lpstr>Preparation-Day Before Inventory</vt:lpstr>
      <vt:lpstr>Preparation-Day Before Inventory</vt:lpstr>
      <vt:lpstr>Preparation-Day Before Inventory</vt:lpstr>
      <vt:lpstr>Preparation-Day Before Inventory</vt:lpstr>
      <vt:lpstr>Preparation-Day Before Inventory</vt:lpstr>
      <vt:lpstr>Preparation-Day Before Inventory</vt:lpstr>
      <vt:lpstr>Preparation-Day of Inventory</vt:lpstr>
      <vt:lpstr>Preparation-Day of Inventory</vt:lpstr>
      <vt:lpstr>Preparation-Day of Inventory</vt:lpstr>
      <vt:lpstr>PowerPoint Presentation</vt:lpstr>
      <vt:lpstr>Preparation-Day of Inventory</vt:lpstr>
      <vt:lpstr>Preparation-Day of Inventory</vt:lpstr>
      <vt:lpstr>Preparation-Day of Inventory</vt:lpstr>
      <vt:lpstr>Preparation-Day of Inventory</vt:lpstr>
      <vt:lpstr>Preparation-Day of Inventory</vt:lpstr>
      <vt:lpstr>Counting Procedures</vt:lpstr>
      <vt:lpstr>Counting Procedures</vt:lpstr>
      <vt:lpstr>Counting Procedures</vt:lpstr>
      <vt:lpstr>Counting Procedures</vt:lpstr>
      <vt:lpstr>Counting Procedures</vt:lpstr>
      <vt:lpstr>Entering Counts</vt:lpstr>
      <vt:lpstr>Entering Counts</vt:lpstr>
      <vt:lpstr>Item Variance Report</vt:lpstr>
      <vt:lpstr>Item Variance Report</vt:lpstr>
      <vt:lpstr>Item Variance Report</vt:lpstr>
      <vt:lpstr>Changing Counts</vt:lpstr>
      <vt:lpstr>Changing Counts</vt:lpstr>
      <vt:lpstr>Update Inventory Counts (Post)</vt:lpstr>
      <vt:lpstr>Update Inventory Counts (Post)</vt:lpstr>
      <vt:lpstr>Count Sheets and Inventory Paperwork</vt:lpstr>
      <vt:lpstr>Questions ?</vt:lpstr>
      <vt:lpstr>Physical Inventory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Inventory Procedures Training</dc:title>
  <dc:creator>David Mount</dc:creator>
  <cp:lastModifiedBy>David Mount</cp:lastModifiedBy>
  <cp:revision>266</cp:revision>
  <dcterms:modified xsi:type="dcterms:W3CDTF">2016-10-12T23:18:27Z</dcterms:modified>
</cp:coreProperties>
</file>